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9"/>
  </p:notesMasterIdLst>
  <p:handoutMasterIdLst>
    <p:handoutMasterId r:id="rId40"/>
  </p:handoutMasterIdLst>
  <p:sldIdLst>
    <p:sldId id="256" r:id="rId2"/>
    <p:sldId id="299" r:id="rId3"/>
    <p:sldId id="298" r:id="rId4"/>
    <p:sldId id="319" r:id="rId5"/>
    <p:sldId id="260" r:id="rId6"/>
    <p:sldId id="317" r:id="rId7"/>
    <p:sldId id="282" r:id="rId8"/>
    <p:sldId id="283" r:id="rId9"/>
    <p:sldId id="284" r:id="rId10"/>
    <p:sldId id="308" r:id="rId11"/>
    <p:sldId id="309" r:id="rId12"/>
    <p:sldId id="316" r:id="rId13"/>
    <p:sldId id="311" r:id="rId14"/>
    <p:sldId id="312" r:id="rId15"/>
    <p:sldId id="275" r:id="rId16"/>
    <p:sldId id="286" r:id="rId17"/>
    <p:sldId id="285" r:id="rId18"/>
    <p:sldId id="322" r:id="rId19"/>
    <p:sldId id="315" r:id="rId20"/>
    <p:sldId id="261" r:id="rId21"/>
    <p:sldId id="321" r:id="rId22"/>
    <p:sldId id="274" r:id="rId23"/>
    <p:sldId id="276" r:id="rId24"/>
    <p:sldId id="278" r:id="rId25"/>
    <p:sldId id="318" r:id="rId26"/>
    <p:sldId id="280" r:id="rId27"/>
    <p:sldId id="314" r:id="rId28"/>
    <p:sldId id="320" r:id="rId29"/>
    <p:sldId id="279" r:id="rId30"/>
    <p:sldId id="287" r:id="rId31"/>
    <p:sldId id="296" r:id="rId32"/>
    <p:sldId id="304" r:id="rId33"/>
    <p:sldId id="307" r:id="rId34"/>
    <p:sldId id="281" r:id="rId35"/>
    <p:sldId id="291" r:id="rId36"/>
    <p:sldId id="293" r:id="rId37"/>
    <p:sldId id="288" r:id="rId3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239" autoAdjust="0"/>
    <p:restoredTop sz="95332" autoAdjust="0"/>
  </p:normalViewPr>
  <p:slideViewPr>
    <p:cSldViewPr snapToGrid="0" snapToObjects="1">
      <p:cViewPr varScale="1">
        <p:scale>
          <a:sx n="184" d="100"/>
          <a:sy n="184" d="100"/>
        </p:scale>
        <p:origin x="1576"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01DEF1C-4904-D144-B0F6-917FA17B50A1}" type="datetimeFigureOut">
              <a:rPr lang="en-US" smtClean="0"/>
              <a:t>2/12/21</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C21C474-98BC-0D40-82F9-EBC85FCE6A23}" type="slidenum">
              <a:rPr lang="en-US" smtClean="0"/>
              <a:t>‹#›</a:t>
            </a:fld>
            <a:endParaRPr lang="en-US"/>
          </a:p>
        </p:txBody>
      </p:sp>
    </p:spTree>
    <p:extLst>
      <p:ext uri="{BB962C8B-B14F-4D97-AF65-F5344CB8AC3E}">
        <p14:creationId xmlns:p14="http://schemas.microsoft.com/office/powerpoint/2010/main" val="12708510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F94D9D-3452-824E-9FD3-5F78030E805A}" type="datetimeFigureOut">
              <a:rPr lang="en-US" smtClean="0"/>
              <a:t>2/12/21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D04CBB-41C6-9848-8788-70E8C4D394B8}" type="slidenum">
              <a:rPr lang="en-US" smtClean="0"/>
              <a:t>‹#›</a:t>
            </a:fld>
            <a:endParaRPr lang="en-US"/>
          </a:p>
        </p:txBody>
      </p:sp>
    </p:spTree>
    <p:extLst>
      <p:ext uri="{BB962C8B-B14F-4D97-AF65-F5344CB8AC3E}">
        <p14:creationId xmlns:p14="http://schemas.microsoft.com/office/powerpoint/2010/main" val="226712730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reads are relatively short (30 to 150 </a:t>
            </a:r>
            <a:r>
              <a:rPr lang="en-US" dirty="0" err="1"/>
              <a:t>bp</a:t>
            </a:r>
            <a:r>
              <a:rPr lang="en-US" dirty="0"/>
              <a:t>), making it hard to unambiguously assign them to a specific location in the genome, especially in the presence of sequencing errors and repeat sequences.</a:t>
            </a:r>
          </a:p>
        </p:txBody>
      </p:sp>
      <p:sp>
        <p:nvSpPr>
          <p:cNvPr id="4" name="Slide Number Placeholder 3"/>
          <p:cNvSpPr>
            <a:spLocks noGrp="1"/>
          </p:cNvSpPr>
          <p:nvPr>
            <p:ph type="sldNum" sz="quarter" idx="10"/>
          </p:nvPr>
        </p:nvSpPr>
        <p:spPr/>
        <p:txBody>
          <a:bodyPr/>
          <a:lstStyle/>
          <a:p>
            <a:fld id="{B7D04CBB-41C6-9848-8788-70E8C4D394B8}" type="slidenum">
              <a:rPr lang="en-US" smtClean="0"/>
              <a:t>13</a:t>
            </a:fld>
            <a:endParaRPr lang="en-US"/>
          </a:p>
        </p:txBody>
      </p:sp>
    </p:spTree>
    <p:extLst>
      <p:ext uri="{BB962C8B-B14F-4D97-AF65-F5344CB8AC3E}">
        <p14:creationId xmlns:p14="http://schemas.microsoft.com/office/powerpoint/2010/main" val="1782590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1143000" y="685800"/>
            <a:ext cx="4572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a:latin typeface="Arial" pitchFamily="34" charset="0"/>
                <a:ea typeface="Arial" pitchFamily="34" charset="0"/>
              </a:rPr>
              <a:t>Fig. 1. </a:t>
            </a:r>
            <a:r>
              <a:rPr lang="en-US" altLang="en-US">
                <a:latin typeface="Arial" pitchFamily="34" charset="0"/>
                <a:ea typeface="Arial" pitchFamily="34" charset="0"/>
              </a:rPr>
              <a:t>Evaluation on aligning simulated reads. Simulated reads were mapped to the primary assembly of human genome GRCh38. A read is considered correctly mapped if its longest alignment overlaps with the true interval, and the overlap length is ≥10% of the true interval length. Read alignments are sorted by mapping quality in the descending order. For each mapping quality threshold, the fraction of alignments (out of the number of input reads) with mapping quality above the threshold and their error rate are plotted along the curve. (a) Long-read alignment evaluation. 33 088 ≥1000 bp reads were simulated using pbsim (Ono et al., 2013) with error profile sampled from file ‘m131017_060208_42213_*.1.*’ downloaded at http://bit.ly/chm1p5c3. The N50 read length is 11 628. Aligners were run under the default setting for SMRT reads. Kart outputted all alignments at mapping quality 60, so is not shown in the figure. It mapped nearly all reads with 4.1% of alignments being wrong, less accurate than others. (b) Short-read alignment evaluation. 10 million pairs of 150 bp reads were simulated using mason2 (Holtgrewe, 2010) with option ‘–illumina-prob-mismatch-scale 2.5’. Short-read aligners were run under the default setting except for changing the maximum fragment length to 800 bp
</a:t>
            </a:r>
          </a:p>
          <a:p>
            <a:pPr marL="0" lvl="0" indent="0"/>
            <a:r>
              <a:rPr lang="en-US" altLang="en-US">
                <a:latin typeface="Arial" pitchFamily="34" charset="0"/>
                <a:ea typeface="Arial" pitchFamily="34" charset="0"/>
              </a:rPr>
              <a:t>Unless provided in the caption above, the following copyright applies to the content of this slide: © The Author(s) 2018. Published by Oxford University Press. All rights reserved. For permissions, please e-mail: journals.permissions@oup.comThis article is published and distributed under the terms of the Oxford University Press, Standard Journals Publication Model (https://academic.oup.com/journals/pages/open_access/funder_policies/chorus/standard_publication_model)</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15DBA2A0-388E-42B1-9274-A4B59852C345}" type="slidenum">
              <a:rPr lang="en-US" altLang="en-US" sz="1200"/>
              <a:t>18</a:t>
            </a:fld>
            <a:endParaRPr lang="en-US" altLang="en-US" sz="1200"/>
          </a:p>
        </p:txBody>
      </p:sp>
    </p:spTree>
    <p:extLst>
      <p:ext uri="{BB962C8B-B14F-4D97-AF65-F5344CB8AC3E}">
        <p14:creationId xmlns:p14="http://schemas.microsoft.com/office/powerpoint/2010/main" val="21966205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Chr</a:t>
            </a:r>
            <a:r>
              <a:rPr lang="en-US" dirty="0"/>
              <a:t>; </a:t>
            </a:r>
            <a:r>
              <a:rPr lang="en-US" dirty="0" err="1"/>
              <a:t>pos</a:t>
            </a:r>
            <a:endParaRPr lang="en-US" dirty="0"/>
          </a:p>
          <a:p>
            <a:r>
              <a:rPr lang="en-US" dirty="0"/>
              <a:t>orientation</a:t>
            </a:r>
          </a:p>
          <a:p>
            <a:r>
              <a:rPr lang="en-US" dirty="0"/>
              <a:t>Match, mismatch</a:t>
            </a:r>
            <a:r>
              <a:rPr lang="en-US" baseline="0" dirty="0"/>
              <a:t>; gap</a:t>
            </a:r>
          </a:p>
          <a:p>
            <a:r>
              <a:rPr lang="en-US" baseline="0" dirty="0"/>
              <a:t>Mapping score</a:t>
            </a:r>
          </a:p>
          <a:p>
            <a:endParaRPr lang="en-US" baseline="0" dirty="0"/>
          </a:p>
          <a:p>
            <a:r>
              <a:rPr lang="en-US" baseline="0" dirty="0"/>
              <a:t>Paired?</a:t>
            </a:r>
          </a:p>
          <a:p>
            <a:r>
              <a:rPr lang="en-US" baseline="0" dirty="0"/>
              <a:t>Distance?</a:t>
            </a:r>
          </a:p>
          <a:p>
            <a:endParaRPr lang="en-US" baseline="0" dirty="0"/>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19</a:t>
            </a:fld>
            <a:endParaRPr lang="en-US"/>
          </a:p>
        </p:txBody>
      </p:sp>
    </p:spTree>
    <p:extLst>
      <p:ext uri="{BB962C8B-B14F-4D97-AF65-F5344CB8AC3E}">
        <p14:creationId xmlns:p14="http://schemas.microsoft.com/office/powerpoint/2010/main" val="732242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extended CIGAR and the pileup output.</a:t>
            </a:r>
          </a:p>
          <a:p>
            <a:endParaRPr lang="en-US" dirty="0"/>
          </a:p>
          <a:p>
            <a:r>
              <a:rPr lang="en-US" dirty="0"/>
              <a:t>(a) Alignments of one pair of reads and three single-end reads.</a:t>
            </a:r>
          </a:p>
          <a:p>
            <a:endParaRPr lang="en-US" dirty="0"/>
          </a:p>
          <a:p>
            <a:r>
              <a:rPr lang="en-US" dirty="0"/>
              <a:t>(b) The corresponding SAM file. The ‘@SQ’ line in the header section gives the order of reference sequences. Notably, r001 is the name of a read pair. According to FLAG 163 (=1 + 2 + 32 + 128), the read mapped to position 7 is the second read in the pair (128) and regarded as properly paired (1 + 2); its mate is mapped to 37 on the reverse strand (32). Read r002 has three soft-clipped (unaligned) bases. The coordinate shown in SAM is the position of the first aligned base. The CIGAR string for this alignment contains a P (padding) operation which correctly aligns the inserted sequences. Padding operations can be absent when an aligner does not support multiple sequence alignment. The last six bases of read r003 map to position 9, and the first five to position 29 on the reverse strand. The hard clipping operation H indicates that the clipped sequence is not present in the sequence field. The NM tag gives the number of mismatches. Read r004 is aligned across an intron, indicated by the N operation.</a:t>
            </a:r>
          </a:p>
          <a:p>
            <a:endParaRPr lang="en-US" dirty="0"/>
          </a:p>
          <a:p>
            <a:r>
              <a:rPr lang="en-US" dirty="0"/>
              <a:t>(c) Simplified pileup output by </a:t>
            </a:r>
            <a:r>
              <a:rPr lang="en-US" dirty="0" err="1"/>
              <a:t>SAMtools</a:t>
            </a:r>
            <a:r>
              <a:rPr lang="en-US" dirty="0"/>
              <a:t>. Each line consists of reference name, sorted coordinate, reference base, the number of reads covering the position and read bases. In the fifth field, a dot or a comma denotes a base identical to the reference; a dot or a capital letter denotes a base from a read mapped on the forward strand, while a comma or a lowercase letter on the reverse strand.</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20</a:t>
            </a:fld>
            <a:endParaRPr lang="en-US"/>
          </a:p>
        </p:txBody>
      </p:sp>
    </p:spTree>
    <p:extLst>
      <p:ext uri="{BB962C8B-B14F-4D97-AF65-F5344CB8AC3E}">
        <p14:creationId xmlns:p14="http://schemas.microsoft.com/office/powerpoint/2010/main" val="36105043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 + 8 + 64  = 73	paired; the next segment unmapped; the first segment in the template</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25</a:t>
            </a:fld>
            <a:endParaRPr lang="en-US"/>
          </a:p>
        </p:txBody>
      </p:sp>
    </p:spTree>
    <p:extLst>
      <p:ext uri="{BB962C8B-B14F-4D97-AF65-F5344CB8AC3E}">
        <p14:creationId xmlns:p14="http://schemas.microsoft.com/office/powerpoint/2010/main" val="40741871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29</a:t>
            </a:fld>
            <a:endParaRPr lang="en-US"/>
          </a:p>
        </p:txBody>
      </p:sp>
    </p:spTree>
    <p:extLst>
      <p:ext uri="{BB962C8B-B14F-4D97-AF65-F5344CB8AC3E}">
        <p14:creationId xmlns:p14="http://schemas.microsoft.com/office/powerpoint/2010/main" val="22113328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view, the first line shows the genome coordinates, the second line shows the reference sequence, and the third line shows the consensus sequence determined from the aligned reads. Throughout </a:t>
            </a:r>
            <a:r>
              <a:rPr lang="en-US" dirty="0" err="1"/>
              <a:t>tview</a:t>
            </a:r>
            <a:r>
              <a:rPr lang="en-US" dirty="0"/>
              <a:t>, a . indicates a match to the reference genome.</a:t>
            </a:r>
          </a:p>
        </p:txBody>
      </p:sp>
      <p:sp>
        <p:nvSpPr>
          <p:cNvPr id="4" name="Slide Number Placeholder 3"/>
          <p:cNvSpPr>
            <a:spLocks noGrp="1"/>
          </p:cNvSpPr>
          <p:nvPr>
            <p:ph type="sldNum" sz="quarter" idx="10"/>
          </p:nvPr>
        </p:nvSpPr>
        <p:spPr/>
        <p:txBody>
          <a:bodyPr/>
          <a:lstStyle/>
          <a:p>
            <a:fld id="{DC2B8C24-ACAE-AE41-B565-178ED93271F0}" type="slidenum">
              <a:rPr lang="en-US" smtClean="0"/>
              <a:t>33</a:t>
            </a:fld>
            <a:endParaRPr lang="en-US"/>
          </a:p>
        </p:txBody>
      </p:sp>
    </p:spTree>
    <p:extLst>
      <p:ext uri="{BB962C8B-B14F-4D97-AF65-F5344CB8AC3E}">
        <p14:creationId xmlns:p14="http://schemas.microsoft.com/office/powerpoint/2010/main" val="8894858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400736" y="914977"/>
            <a:ext cx="4055129" cy="3134591"/>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endParaRPr lang="en-US"/>
          </a:p>
        </p:txBody>
      </p:sp>
      <p:sp>
        <p:nvSpPr>
          <p:cNvPr id="4098" name="Text Box 2"/>
          <p:cNvSpPr txBox="1">
            <a:spLocks noGrp="1" noChangeArrowheads="1"/>
          </p:cNvSpPr>
          <p:nvPr>
            <p:ph type="body"/>
          </p:nvPr>
        </p:nvSpPr>
        <p:spPr bwMode="auto">
          <a:xfrm>
            <a:off x="1046350" y="4352637"/>
            <a:ext cx="4770904" cy="3478068"/>
          </a:xfrm>
          <a:prstGeom prst="rect">
            <a:avLst/>
          </a:prstGeo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1pPr>
            <a:lvl2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2pPr>
            <a:lvl3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3pPr>
            <a:lvl4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4pPr>
            <a:lvl5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5pPr>
            <a:lvl6pPr marL="25146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6pPr>
            <a:lvl7pPr marL="29718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7pPr>
            <a:lvl8pPr marL="34290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8pPr>
            <a:lvl9pPr marL="38862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9pPr>
          </a:lstStyle>
          <a:p>
            <a:pPr eaLnBrk="1">
              <a:lnSpc>
                <a:spcPct val="93000"/>
              </a:lnSpc>
              <a:spcBef>
                <a:spcPct val="0"/>
              </a:spcBef>
              <a:buSzPct val="45000"/>
              <a:buFont typeface="Wingdings" charset="0"/>
              <a:buNone/>
            </a:pPr>
            <a:r>
              <a:rPr lang="en-GB">
                <a:latin typeface="Arial" charset="0"/>
                <a:cs typeface="msgothic" charset="0"/>
              </a:rPr>
              <a:t>The IGV application window.</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35772"/>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3749865"/>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7FE8FA31-DE2C-274D-8843-5DF953A7876D}" type="datetime1">
              <a:rPr lang="en-US" smtClean="0"/>
              <a:t>2/12/21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043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58787B-322A-4349-BA11-0FC5F6E20C7D}" type="datetime1">
              <a:rPr lang="en-US" smtClean="0"/>
              <a:t>2/12/21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851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9ED37E-625D-1340-9C0A-B42CCD5D0B7C}" type="datetime1">
              <a:rPr lang="en-US" smtClean="0"/>
              <a:t>2/12/21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4240953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132F3A-59C4-A844-86C8-475EB8292545}" type="datetime1">
              <a:rPr lang="en-US" smtClean="0"/>
              <a:t>2/12/21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262682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7E4FD3-1EC8-9C4F-9624-BAE813038274}" type="datetime1">
              <a:rPr lang="en-US" smtClean="0"/>
              <a:t>2/12/21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693367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0424AA4-4604-5545-B812-DD86EC6A81AE}" type="datetime1">
              <a:rPr lang="en-US" smtClean="0"/>
              <a:t>2/12/21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270054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3C42389-B5D8-E341-B74F-4E7FE0612794}" type="datetime1">
              <a:rPr lang="en-US" smtClean="0"/>
              <a:t>2/12/21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91496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FE9456C-E99B-3A4F-86B0-99FE25577E44}" type="datetime1">
              <a:rPr lang="en-US" smtClean="0"/>
              <a:t>2/12/21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397010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7FFD87-48C0-E74A-B122-7EBA27B28D33}" type="datetime1">
              <a:rPr lang="en-US" smtClean="0"/>
              <a:t>2/12/21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974166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C3A5A0-F7FA-B44B-A885-D7559AD2EFCF}" type="datetime1">
              <a:rPr lang="en-US" smtClean="0"/>
              <a:t>2/12/21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72291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A7ABCB-A31A-144B-90CA-A2DEE5433AF2}" type="datetime1">
              <a:rPr lang="en-US" smtClean="0"/>
              <a:t>2/12/21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100749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298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384876"/>
            <a:ext cx="8229600" cy="47412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F1C92D-EB6C-FD4B-95D2-3CBC4E69F42E}" type="datetime1">
              <a:rPr lang="en-US" smtClean="0"/>
              <a:t>2/12/21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A039C4-C5F2-1743-BB7A-5D831266C61E}" type="slidenum">
              <a:rPr lang="en-US" smtClean="0"/>
              <a:t>‹#›</a:t>
            </a:fld>
            <a:endParaRPr lang="en-US"/>
          </a:p>
        </p:txBody>
      </p:sp>
    </p:spTree>
    <p:extLst>
      <p:ext uri="{BB962C8B-B14F-4D97-AF65-F5344CB8AC3E}">
        <p14:creationId xmlns:p14="http://schemas.microsoft.com/office/powerpoint/2010/main" val="3482070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doi.org/10.1093/bioinformatics/bty191"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05739"/>
            <a:ext cx="7772400" cy="1470025"/>
          </a:xfrm>
        </p:spPr>
        <p:txBody>
          <a:bodyPr>
            <a:normAutofit/>
          </a:bodyPr>
          <a:lstStyle/>
          <a:p>
            <a:r>
              <a:rPr lang="en-US" sz="3600" dirty="0"/>
              <a:t>Alignment (II)</a:t>
            </a:r>
            <a:br>
              <a:rPr lang="en-US" sz="3600" dirty="0"/>
            </a:br>
            <a:br>
              <a:rPr lang="en-US" sz="2800" dirty="0"/>
            </a:br>
            <a:r>
              <a:rPr lang="en-US" sz="2000" dirty="0"/>
              <a:t>Bioinformatics Applications (PLPTH813)</a:t>
            </a:r>
          </a:p>
        </p:txBody>
      </p:sp>
      <p:sp>
        <p:nvSpPr>
          <p:cNvPr id="3" name="Subtitle 2"/>
          <p:cNvSpPr>
            <a:spLocks noGrp="1"/>
          </p:cNvSpPr>
          <p:nvPr>
            <p:ph type="subTitle" idx="1"/>
          </p:nvPr>
        </p:nvSpPr>
        <p:spPr>
          <a:xfrm>
            <a:off x="1424516" y="4120532"/>
            <a:ext cx="6400800" cy="1752600"/>
          </a:xfrm>
        </p:spPr>
        <p:txBody>
          <a:bodyPr>
            <a:normAutofit/>
          </a:bodyPr>
          <a:lstStyle/>
          <a:p>
            <a:r>
              <a:rPr lang="en-US" sz="2800" dirty="0"/>
              <a:t>Sanzhen Liu</a:t>
            </a:r>
          </a:p>
          <a:p>
            <a:endParaRPr lang="en-US" sz="2800" dirty="0"/>
          </a:p>
          <a:p>
            <a:r>
              <a:rPr lang="en-US" sz="2800" dirty="0"/>
              <a:t>2/19/2017</a:t>
            </a:r>
          </a:p>
        </p:txBody>
      </p:sp>
      <p:sp>
        <p:nvSpPr>
          <p:cNvPr id="4" name="Slide Number Placeholder 3"/>
          <p:cNvSpPr>
            <a:spLocks noGrp="1"/>
          </p:cNvSpPr>
          <p:nvPr>
            <p:ph type="sldNum" sz="quarter" idx="12"/>
          </p:nvPr>
        </p:nvSpPr>
        <p:spPr/>
        <p:txBody>
          <a:bodyPr/>
          <a:lstStyle/>
          <a:p>
            <a:fld id="{9DA039C4-C5F2-1743-BB7A-5D831266C61E}" type="slidenum">
              <a:rPr lang="en-US" smtClean="0"/>
              <a:t>1</a:t>
            </a:fld>
            <a:endParaRPr lang="en-US"/>
          </a:p>
        </p:txBody>
      </p:sp>
    </p:spTree>
    <p:extLst>
      <p:ext uri="{BB962C8B-B14F-4D97-AF65-F5344CB8AC3E}">
        <p14:creationId xmlns:p14="http://schemas.microsoft.com/office/powerpoint/2010/main" val="1195214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BWA searching</a:t>
            </a:r>
          </a:p>
        </p:txBody>
      </p:sp>
      <p:sp>
        <p:nvSpPr>
          <p:cNvPr id="4" name="Rounded Rectangle 3"/>
          <p:cNvSpPr/>
          <p:nvPr/>
        </p:nvSpPr>
        <p:spPr>
          <a:xfrm>
            <a:off x="1396999" y="1507054"/>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396999" y="2836332"/>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Rectangle 66"/>
          <p:cNvSpPr/>
          <p:nvPr/>
        </p:nvSpPr>
        <p:spPr>
          <a:xfrm>
            <a:off x="1396998" y="2717800"/>
            <a:ext cx="1941876"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TextBox 67"/>
          <p:cNvSpPr txBox="1"/>
          <p:nvPr/>
        </p:nvSpPr>
        <p:spPr>
          <a:xfrm>
            <a:off x="2361625" y="4622800"/>
            <a:ext cx="2513016" cy="584776"/>
          </a:xfrm>
          <a:prstGeom prst="rect">
            <a:avLst/>
          </a:prstGeom>
          <a:noFill/>
        </p:spPr>
        <p:txBody>
          <a:bodyPr wrap="square" rtlCol="0">
            <a:spAutoFit/>
          </a:bodyPr>
          <a:lstStyle/>
          <a:p>
            <a:r>
              <a:rPr lang="en-US" sz="3200" dirty="0">
                <a:latin typeface="Courier"/>
                <a:cs typeface="Courier"/>
              </a:rPr>
              <a:t>ACGATGC</a:t>
            </a:r>
          </a:p>
        </p:txBody>
      </p:sp>
      <p:sp>
        <p:nvSpPr>
          <p:cNvPr id="73" name="Rectangle 72"/>
          <p:cNvSpPr/>
          <p:nvPr/>
        </p:nvSpPr>
        <p:spPr>
          <a:xfrm>
            <a:off x="3846588" y="2751667"/>
            <a:ext cx="913824"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6077612" y="2751667"/>
            <a:ext cx="4569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7" name="Group 136"/>
          <p:cNvGrpSpPr/>
          <p:nvPr/>
        </p:nvGrpSpPr>
        <p:grpSpPr>
          <a:xfrm>
            <a:off x="1439180" y="1388521"/>
            <a:ext cx="6494075" cy="406400"/>
            <a:chOff x="1676256" y="1159921"/>
            <a:chExt cx="6494075" cy="406400"/>
          </a:xfrm>
        </p:grpSpPr>
        <p:cxnSp>
          <p:nvCxnSpPr>
            <p:cNvPr id="77" name="Straight Connector 7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38" name="Group 137"/>
          <p:cNvGrpSpPr/>
          <p:nvPr/>
        </p:nvGrpSpPr>
        <p:grpSpPr>
          <a:xfrm>
            <a:off x="1591580" y="1388521"/>
            <a:ext cx="6494075" cy="406400"/>
            <a:chOff x="1676256" y="1159921"/>
            <a:chExt cx="6494075" cy="406400"/>
          </a:xfrm>
        </p:grpSpPr>
        <p:cxnSp>
          <p:nvCxnSpPr>
            <p:cNvPr id="139" name="Straight Connector 138"/>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2" name="Straight Connector 141"/>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3" name="Straight Connector 142"/>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4" name="Straight Connector 143"/>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5" name="Straight Connector 144"/>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6" name="Straight Connector 145"/>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7" name="Straight Connector 146"/>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8" name="Straight Connector 147"/>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9" name="Straight Connector 148"/>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1" name="Straight Connector 150"/>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4" name="Straight Connector 153"/>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56" name="Group 155"/>
          <p:cNvGrpSpPr/>
          <p:nvPr/>
        </p:nvGrpSpPr>
        <p:grpSpPr>
          <a:xfrm>
            <a:off x="1743980" y="1388521"/>
            <a:ext cx="6417872" cy="406400"/>
            <a:chOff x="1676256" y="1159921"/>
            <a:chExt cx="6417872" cy="406400"/>
          </a:xfrm>
        </p:grpSpPr>
        <p:cxnSp>
          <p:nvCxnSpPr>
            <p:cNvPr id="157" name="Straight Connector 15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8" name="Straight Connector 15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094128"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74" name="Group 173"/>
          <p:cNvGrpSpPr/>
          <p:nvPr/>
        </p:nvGrpSpPr>
        <p:grpSpPr>
          <a:xfrm>
            <a:off x="1845578" y="1388521"/>
            <a:ext cx="6088200" cy="406400"/>
            <a:chOff x="1676256" y="1159921"/>
            <a:chExt cx="6088200" cy="406400"/>
          </a:xfrm>
        </p:grpSpPr>
        <p:cxnSp>
          <p:nvCxnSpPr>
            <p:cNvPr id="175" name="Straight Connector 174"/>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6" name="Straight Connector 175"/>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7" name="Straight Connector 176"/>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4" name="Straight Connector 183"/>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8" name="Straight Connector 187"/>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9" name="Straight Connector 188"/>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90" name="Straight Connector 189"/>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193" name="Rectangle 192"/>
          <p:cNvSpPr/>
          <p:nvPr/>
        </p:nvSpPr>
        <p:spPr>
          <a:xfrm>
            <a:off x="2428741" y="4639734"/>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4" name="Rectangle 193"/>
          <p:cNvSpPr/>
          <p:nvPr/>
        </p:nvSpPr>
        <p:spPr>
          <a:xfrm>
            <a:off x="2682739" y="4639734"/>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5" name="Rectangle 194"/>
          <p:cNvSpPr/>
          <p:nvPr/>
        </p:nvSpPr>
        <p:spPr>
          <a:xfrm>
            <a:off x="2926041" y="4639734"/>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6" name="TextBox 195"/>
          <p:cNvSpPr txBox="1"/>
          <p:nvPr/>
        </p:nvSpPr>
        <p:spPr>
          <a:xfrm>
            <a:off x="164644" y="1371587"/>
            <a:ext cx="1139217" cy="369332"/>
          </a:xfrm>
          <a:prstGeom prst="rect">
            <a:avLst/>
          </a:prstGeom>
          <a:noFill/>
        </p:spPr>
        <p:txBody>
          <a:bodyPr wrap="none" rtlCol="0">
            <a:spAutoFit/>
          </a:bodyPr>
          <a:lstStyle/>
          <a:p>
            <a:r>
              <a:rPr lang="en-US" dirty="0"/>
              <a:t>Reference</a:t>
            </a:r>
          </a:p>
        </p:txBody>
      </p:sp>
      <p:sp>
        <p:nvSpPr>
          <p:cNvPr id="197" name="TextBox 196"/>
          <p:cNvSpPr txBox="1"/>
          <p:nvPr/>
        </p:nvSpPr>
        <p:spPr>
          <a:xfrm>
            <a:off x="401720" y="2712537"/>
            <a:ext cx="649149" cy="369332"/>
          </a:xfrm>
          <a:prstGeom prst="rect">
            <a:avLst/>
          </a:prstGeom>
          <a:noFill/>
        </p:spPr>
        <p:txBody>
          <a:bodyPr wrap="none" rtlCol="0">
            <a:spAutoFit/>
          </a:bodyPr>
          <a:lstStyle/>
          <a:p>
            <a:r>
              <a:rPr lang="en-US" dirty="0"/>
              <a:t>BWA</a:t>
            </a:r>
          </a:p>
        </p:txBody>
      </p:sp>
      <p:sp>
        <p:nvSpPr>
          <p:cNvPr id="3" name="TextBox 2"/>
          <p:cNvSpPr txBox="1"/>
          <p:nvPr/>
        </p:nvSpPr>
        <p:spPr>
          <a:xfrm>
            <a:off x="2017491" y="4769934"/>
            <a:ext cx="359256" cy="369332"/>
          </a:xfrm>
          <a:prstGeom prst="rect">
            <a:avLst/>
          </a:prstGeom>
          <a:noFill/>
        </p:spPr>
        <p:txBody>
          <a:bodyPr wrap="none" rtlCol="0">
            <a:spAutoFit/>
          </a:bodyPr>
          <a:lstStyle/>
          <a:p>
            <a:r>
              <a:rPr lang="en-US" dirty="0"/>
              <a:t>3’ </a:t>
            </a:r>
          </a:p>
        </p:txBody>
      </p:sp>
      <p:sp>
        <p:nvSpPr>
          <p:cNvPr id="87" name="TextBox 86"/>
          <p:cNvSpPr txBox="1"/>
          <p:nvPr/>
        </p:nvSpPr>
        <p:spPr>
          <a:xfrm>
            <a:off x="4224692" y="4769934"/>
            <a:ext cx="359256" cy="369332"/>
          </a:xfrm>
          <a:prstGeom prst="rect">
            <a:avLst/>
          </a:prstGeom>
          <a:noFill/>
        </p:spPr>
        <p:txBody>
          <a:bodyPr wrap="none" rtlCol="0">
            <a:spAutoFit/>
          </a:bodyPr>
          <a:lstStyle/>
          <a:p>
            <a:r>
              <a:rPr lang="en-US" dirty="0"/>
              <a:t>5’ </a:t>
            </a:r>
          </a:p>
        </p:txBody>
      </p:sp>
      <p:sp>
        <p:nvSpPr>
          <p:cNvPr id="6" name="Slide Number Placeholder 5"/>
          <p:cNvSpPr>
            <a:spLocks noGrp="1"/>
          </p:cNvSpPr>
          <p:nvPr>
            <p:ph type="sldNum" sz="quarter" idx="12"/>
          </p:nvPr>
        </p:nvSpPr>
        <p:spPr/>
        <p:txBody>
          <a:bodyPr/>
          <a:lstStyle/>
          <a:p>
            <a:fld id="{9DA039C4-C5F2-1743-BB7A-5D831266C61E}" type="slidenum">
              <a:rPr lang="en-US" smtClean="0"/>
              <a:t>10</a:t>
            </a:fld>
            <a:endParaRPr lang="en-US"/>
          </a:p>
        </p:txBody>
      </p:sp>
    </p:spTree>
    <p:extLst>
      <p:ext uri="{BB962C8B-B14F-4D97-AF65-F5344CB8AC3E}">
        <p14:creationId xmlns:p14="http://schemas.microsoft.com/office/powerpoint/2010/main" val="132072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8"/>
                                        </p:tgtEl>
                                        <p:attrNameLst>
                                          <p:attrName>style.visibility</p:attrName>
                                        </p:attrNameLst>
                                      </p:cBhvr>
                                      <p:to>
                                        <p:strVal val="visible"/>
                                      </p:to>
                                    </p:set>
                                  </p:childTnLst>
                                  <p:subTnLst>
                                    <p:set>
                                      <p:cBhvr override="childStyle">
                                        <p:cTn dur="1" fill="hold" display="0" masterRel="nextClick" afterEffect="1"/>
                                        <p:tgtEl>
                                          <p:spTgt spid="138"/>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15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4"/>
                                        </p:tgtEl>
                                        <p:attrNameLst>
                                          <p:attrName>style.visibility</p:attrName>
                                        </p:attrNameLst>
                                      </p:cBhvr>
                                      <p:to>
                                        <p:strVal val="visible"/>
                                      </p:to>
                                    </p:set>
                                  </p:childTnLst>
                                  <p:subTnLst>
                                    <p:set>
                                      <p:cBhvr override="childStyle">
                                        <p:cTn dur="1" fill="hold" display="0" masterRel="nextClick" afterEffect="1"/>
                                        <p:tgtEl>
                                          <p:spTgt spid="174"/>
                                        </p:tgtEl>
                                        <p:attrNameLst>
                                          <p:attrName>style.visibility</p:attrName>
                                        </p:attrNameLst>
                                      </p:cBhvr>
                                      <p:to>
                                        <p:strVal val="hidden"/>
                                      </p:to>
                                    </p:set>
                                  </p:subTnLst>
                                </p:cTn>
                              </p:par>
                              <p:par>
                                <p:cTn id="13" presetID="1" presetClass="entr" presetSubtype="0" fill="hold" grpId="0" nodeType="withEffect">
                                  <p:stCondLst>
                                    <p:cond delay="0"/>
                                  </p:stCondLst>
                                  <p:childTnLst>
                                    <p:set>
                                      <p:cBhvr>
                                        <p:cTn id="14" dur="1" fill="hold">
                                          <p:stCondLst>
                                            <p:cond delay="0"/>
                                          </p:stCondLst>
                                        </p:cTn>
                                        <p:tgtEl>
                                          <p:spTgt spid="67"/>
                                        </p:tgtEl>
                                        <p:attrNameLst>
                                          <p:attrName>style.visibility</p:attrName>
                                        </p:attrNameLst>
                                      </p:cBhvr>
                                      <p:to>
                                        <p:strVal val="visible"/>
                                      </p:to>
                                    </p:set>
                                  </p:childTnLst>
                                  <p:subTnLst>
                                    <p:set>
                                      <p:cBhvr override="childStyle">
                                        <p:cTn dur="1" fill="hold" display="0" masterRel="nextClick" afterEffect="1"/>
                                        <p:tgtEl>
                                          <p:spTgt spid="67"/>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193"/>
                                        </p:tgtEl>
                                        <p:attrNameLst>
                                          <p:attrName>style.visibility</p:attrName>
                                        </p:attrNameLst>
                                      </p:cBhvr>
                                      <p:to>
                                        <p:strVal val="visible"/>
                                      </p:to>
                                    </p:set>
                                  </p:childTnLst>
                                  <p:subTnLst>
                                    <p:set>
                                      <p:cBhvr override="childStyle">
                                        <p:cTn dur="1" fill="hold" display="0" masterRel="nextClick" afterEffect="1"/>
                                        <p:tgtEl>
                                          <p:spTgt spid="193"/>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7"/>
                                        </p:tgtEl>
                                        <p:attrNameLst>
                                          <p:attrName>style.visibility</p:attrName>
                                        </p:attrNameLst>
                                      </p:cBhvr>
                                      <p:to>
                                        <p:strVal val="visible"/>
                                      </p:to>
                                    </p:set>
                                  </p:childTnLst>
                                  <p:subTnLst>
                                    <p:set>
                                      <p:cBhvr override="childStyle">
                                        <p:cTn dur="1" fill="hold" display="0" masterRel="nextClick" afterEffect="1"/>
                                        <p:tgtEl>
                                          <p:spTgt spid="137"/>
                                        </p:tgtEl>
                                        <p:attrNameLst>
                                          <p:attrName>style.visibility</p:attrName>
                                        </p:attrNameLst>
                                      </p:cBhvr>
                                      <p:to>
                                        <p:strVal val="hidden"/>
                                      </p:to>
                                    </p:set>
                                  </p:subTnLst>
                                </p:cTn>
                              </p:par>
                              <p:par>
                                <p:cTn id="21" presetID="1" presetClass="entr" presetSubtype="0" fill="hold" grpId="0" nodeType="withEffect">
                                  <p:stCondLst>
                                    <p:cond delay="0"/>
                                  </p:stCondLst>
                                  <p:childTnLst>
                                    <p:set>
                                      <p:cBhvr>
                                        <p:cTn id="22" dur="1" fill="hold">
                                          <p:stCondLst>
                                            <p:cond delay="0"/>
                                          </p:stCondLst>
                                        </p:cTn>
                                        <p:tgtEl>
                                          <p:spTgt spid="194"/>
                                        </p:tgtEl>
                                        <p:attrNameLst>
                                          <p:attrName>style.visibility</p:attrName>
                                        </p:attrNameLst>
                                      </p:cBhvr>
                                      <p:to>
                                        <p:strVal val="visible"/>
                                      </p:to>
                                    </p:set>
                                  </p:childTnLst>
                                  <p:subTnLst>
                                    <p:set>
                                      <p:cBhvr override="childStyle">
                                        <p:cTn dur="1" fill="hold" display="0" masterRel="nextClick" afterEffect="1"/>
                                        <p:tgtEl>
                                          <p:spTgt spid="194"/>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5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3"/>
                                        </p:tgtEl>
                                        <p:attrNameLst>
                                          <p:attrName>style.visibility</p:attrName>
                                        </p:attrNameLst>
                                      </p:cBhvr>
                                      <p:to>
                                        <p:strVal val="visible"/>
                                      </p:to>
                                    </p:set>
                                  </p:childTnLst>
                                  <p:subTnLst>
                                    <p:set>
                                      <p:cBhvr override="childStyle">
                                        <p:cTn dur="1" fill="hold" display="0" masterRel="nextClick" afterEffect="1"/>
                                        <p:tgtEl>
                                          <p:spTgt spid="73"/>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73" grpId="0" animBg="1"/>
      <p:bldP spid="74" grpId="0" animBg="1"/>
      <p:bldP spid="193" grpId="0" animBg="1"/>
      <p:bldP spid="194" grpId="0" animBg="1"/>
      <p:bldP spid="19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BWA searching</a:t>
            </a:r>
          </a:p>
        </p:txBody>
      </p:sp>
      <p:sp>
        <p:nvSpPr>
          <p:cNvPr id="4" name="Rounded Rectangle 3"/>
          <p:cNvSpPr/>
          <p:nvPr/>
        </p:nvSpPr>
        <p:spPr>
          <a:xfrm>
            <a:off x="1396999" y="1507054"/>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396999" y="2836332"/>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TextBox 67"/>
          <p:cNvSpPr txBox="1"/>
          <p:nvPr/>
        </p:nvSpPr>
        <p:spPr>
          <a:xfrm>
            <a:off x="2361625" y="4622800"/>
            <a:ext cx="2513016" cy="584776"/>
          </a:xfrm>
          <a:prstGeom prst="rect">
            <a:avLst/>
          </a:prstGeom>
          <a:noFill/>
        </p:spPr>
        <p:txBody>
          <a:bodyPr wrap="square" rtlCol="0">
            <a:spAutoFit/>
          </a:bodyPr>
          <a:lstStyle/>
          <a:p>
            <a:r>
              <a:rPr lang="en-US" sz="3200" dirty="0">
                <a:latin typeface="Courier"/>
                <a:cs typeface="Courier"/>
              </a:rPr>
              <a:t>ACGATGC</a:t>
            </a:r>
          </a:p>
        </p:txBody>
      </p:sp>
      <p:sp>
        <p:nvSpPr>
          <p:cNvPr id="75" name="Rectangle 74"/>
          <p:cNvSpPr/>
          <p:nvPr/>
        </p:nvSpPr>
        <p:spPr>
          <a:xfrm>
            <a:off x="2514024" y="2717800"/>
            <a:ext cx="3045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75"/>
          <p:cNvSpPr/>
          <p:nvPr/>
        </p:nvSpPr>
        <p:spPr>
          <a:xfrm>
            <a:off x="7747691" y="2717800"/>
            <a:ext cx="1521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6" name="Straight Connector 165"/>
          <p:cNvCxnSpPr/>
          <p:nvPr/>
        </p:nvCxnSpPr>
        <p:spPr>
          <a:xfrm>
            <a:off x="296162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2149860" y="1388521"/>
            <a:ext cx="4870560" cy="406400"/>
            <a:chOff x="2149860" y="1388521"/>
            <a:chExt cx="4870560" cy="406400"/>
          </a:xfrm>
        </p:grpSpPr>
        <p:cxnSp>
          <p:nvCxnSpPr>
            <p:cNvPr id="157" name="Straight Connector 156"/>
            <p:cNvCxnSpPr/>
            <p:nvPr/>
          </p:nvCxnSpPr>
          <p:spPr>
            <a:xfrm>
              <a:off x="21498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733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702042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9690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8" name="Group 7"/>
          <p:cNvGrpSpPr/>
          <p:nvPr/>
        </p:nvGrpSpPr>
        <p:grpSpPr>
          <a:xfrm>
            <a:off x="4585140" y="1388521"/>
            <a:ext cx="3247040" cy="406400"/>
            <a:chOff x="4585140" y="1388521"/>
            <a:chExt cx="3247040" cy="406400"/>
          </a:xfrm>
        </p:grpSpPr>
        <p:cxnSp>
          <p:nvCxnSpPr>
            <p:cNvPr id="167" name="Straight Connector 166"/>
            <p:cNvCxnSpPr/>
            <p:nvPr/>
          </p:nvCxnSpPr>
          <p:spPr>
            <a:xfrm>
              <a:off x="458514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7" name="Group 6"/>
            <p:cNvGrpSpPr/>
            <p:nvPr/>
          </p:nvGrpSpPr>
          <p:grpSpPr>
            <a:xfrm>
              <a:off x="6208660" y="1388521"/>
              <a:ext cx="1623520" cy="406400"/>
              <a:chOff x="6208660" y="1388521"/>
              <a:chExt cx="1623520" cy="406400"/>
            </a:xfrm>
          </p:grpSpPr>
          <p:cxnSp>
            <p:nvCxnSpPr>
              <p:cNvPr id="170" name="Straight Connector 169"/>
              <p:cNvCxnSpPr/>
              <p:nvPr/>
            </p:nvCxnSpPr>
            <p:spPr>
              <a:xfrm>
                <a:off x="62086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8321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3" name="Group 2"/>
          <p:cNvGrpSpPr/>
          <p:nvPr/>
        </p:nvGrpSpPr>
        <p:grpSpPr>
          <a:xfrm>
            <a:off x="1743980" y="1388521"/>
            <a:ext cx="6417872" cy="406400"/>
            <a:chOff x="1743980" y="1126044"/>
            <a:chExt cx="6417872" cy="406400"/>
          </a:xfrm>
        </p:grpSpPr>
        <p:cxnSp>
          <p:nvCxnSpPr>
            <p:cNvPr id="158" name="Straight Connector 157"/>
            <p:cNvCxnSpPr/>
            <p:nvPr/>
          </p:nvCxnSpPr>
          <p:spPr>
            <a:xfrm>
              <a:off x="25557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3675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9102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8027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6145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7439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7926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4263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161852"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91" name="Rectangle 90"/>
          <p:cNvSpPr/>
          <p:nvPr/>
        </p:nvSpPr>
        <p:spPr>
          <a:xfrm>
            <a:off x="6110329" y="2717800"/>
            <a:ext cx="45719"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2" name="Straight Connector 91"/>
          <p:cNvCxnSpPr/>
          <p:nvPr/>
        </p:nvCxnSpPr>
        <p:spPr>
          <a:xfrm>
            <a:off x="3688713" y="2717800"/>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sp>
        <p:nvSpPr>
          <p:cNvPr id="93" name="Rectangle 92"/>
          <p:cNvSpPr/>
          <p:nvPr/>
        </p:nvSpPr>
        <p:spPr>
          <a:xfrm>
            <a:off x="3165342" y="4639734"/>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Rectangle 93"/>
          <p:cNvSpPr/>
          <p:nvPr/>
        </p:nvSpPr>
        <p:spPr>
          <a:xfrm>
            <a:off x="3410879" y="4639728"/>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Rectangle 94"/>
          <p:cNvSpPr/>
          <p:nvPr/>
        </p:nvSpPr>
        <p:spPr>
          <a:xfrm>
            <a:off x="3673350" y="4639722"/>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Rectangle 100"/>
          <p:cNvSpPr/>
          <p:nvPr/>
        </p:nvSpPr>
        <p:spPr>
          <a:xfrm>
            <a:off x="3907144" y="4639734"/>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TextBox 101"/>
          <p:cNvSpPr txBox="1"/>
          <p:nvPr/>
        </p:nvSpPr>
        <p:spPr>
          <a:xfrm>
            <a:off x="164644" y="1371587"/>
            <a:ext cx="1139217" cy="369332"/>
          </a:xfrm>
          <a:prstGeom prst="rect">
            <a:avLst/>
          </a:prstGeom>
          <a:noFill/>
        </p:spPr>
        <p:txBody>
          <a:bodyPr wrap="none" rtlCol="0">
            <a:spAutoFit/>
          </a:bodyPr>
          <a:lstStyle/>
          <a:p>
            <a:r>
              <a:rPr lang="en-US" dirty="0"/>
              <a:t>Reference</a:t>
            </a:r>
          </a:p>
        </p:txBody>
      </p:sp>
      <p:sp>
        <p:nvSpPr>
          <p:cNvPr id="103" name="TextBox 102"/>
          <p:cNvSpPr txBox="1"/>
          <p:nvPr/>
        </p:nvSpPr>
        <p:spPr>
          <a:xfrm>
            <a:off x="401720" y="2712537"/>
            <a:ext cx="649149" cy="369332"/>
          </a:xfrm>
          <a:prstGeom prst="rect">
            <a:avLst/>
          </a:prstGeom>
          <a:noFill/>
        </p:spPr>
        <p:txBody>
          <a:bodyPr wrap="none" rtlCol="0">
            <a:spAutoFit/>
          </a:bodyPr>
          <a:lstStyle/>
          <a:p>
            <a:r>
              <a:rPr lang="en-US" dirty="0"/>
              <a:t>BWA</a:t>
            </a:r>
          </a:p>
        </p:txBody>
      </p:sp>
      <p:sp>
        <p:nvSpPr>
          <p:cNvPr id="37" name="TextBox 36"/>
          <p:cNvSpPr txBox="1"/>
          <p:nvPr/>
        </p:nvSpPr>
        <p:spPr>
          <a:xfrm>
            <a:off x="2017491" y="4769934"/>
            <a:ext cx="359256" cy="369332"/>
          </a:xfrm>
          <a:prstGeom prst="rect">
            <a:avLst/>
          </a:prstGeom>
          <a:noFill/>
        </p:spPr>
        <p:txBody>
          <a:bodyPr wrap="none" rtlCol="0">
            <a:spAutoFit/>
          </a:bodyPr>
          <a:lstStyle/>
          <a:p>
            <a:r>
              <a:rPr lang="en-US" dirty="0"/>
              <a:t>3’ </a:t>
            </a:r>
          </a:p>
        </p:txBody>
      </p:sp>
      <p:sp>
        <p:nvSpPr>
          <p:cNvPr id="38" name="TextBox 37"/>
          <p:cNvSpPr txBox="1"/>
          <p:nvPr/>
        </p:nvSpPr>
        <p:spPr>
          <a:xfrm>
            <a:off x="4224692" y="4769934"/>
            <a:ext cx="359256" cy="369332"/>
          </a:xfrm>
          <a:prstGeom prst="rect">
            <a:avLst/>
          </a:prstGeom>
          <a:noFill/>
        </p:spPr>
        <p:txBody>
          <a:bodyPr wrap="none" rtlCol="0">
            <a:spAutoFit/>
          </a:bodyPr>
          <a:lstStyle/>
          <a:p>
            <a:r>
              <a:rPr lang="en-US" dirty="0"/>
              <a:t>5’ </a:t>
            </a:r>
          </a:p>
        </p:txBody>
      </p:sp>
      <p:sp>
        <p:nvSpPr>
          <p:cNvPr id="9" name="Slide Number Placeholder 8"/>
          <p:cNvSpPr>
            <a:spLocks noGrp="1"/>
          </p:cNvSpPr>
          <p:nvPr>
            <p:ph type="sldNum" sz="quarter" idx="12"/>
          </p:nvPr>
        </p:nvSpPr>
        <p:spPr/>
        <p:txBody>
          <a:bodyPr/>
          <a:lstStyle/>
          <a:p>
            <a:fld id="{9DA039C4-C5F2-1743-BB7A-5D831266C61E}" type="slidenum">
              <a:rPr lang="en-US" smtClean="0"/>
              <a:t>11</a:t>
            </a:fld>
            <a:endParaRPr lang="en-US"/>
          </a:p>
        </p:txBody>
      </p:sp>
    </p:spTree>
    <p:extLst>
      <p:ext uri="{BB962C8B-B14F-4D97-AF65-F5344CB8AC3E}">
        <p14:creationId xmlns:p14="http://schemas.microsoft.com/office/powerpoint/2010/main" val="330471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3"/>
                                        </p:tgtEl>
                                        <p:attrNameLst>
                                          <p:attrName>style.visibility</p:attrName>
                                        </p:attrNameLst>
                                      </p:cBhvr>
                                      <p:to>
                                        <p:strVal val="visible"/>
                                      </p:to>
                                    </p:set>
                                  </p:childTnLst>
                                  <p:subTnLst>
                                    <p:set>
                                      <p:cBhvr override="childStyle">
                                        <p:cTn dur="1" fill="hold" display="0" masterRel="nextClick" afterEffect="1"/>
                                        <p:tgtEl>
                                          <p:spTgt spid="93"/>
                                        </p:tgtEl>
                                        <p:attrNameLst>
                                          <p:attrName>style.visibility</p:attrName>
                                        </p:attrNameLst>
                                      </p:cBhvr>
                                      <p:to>
                                        <p:strVal val="hidden"/>
                                      </p:to>
                                    </p:set>
                                  </p:sub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subTnLst>
                                    <p:set>
                                      <p:cBhvr override="childStyle">
                                        <p:cTn dur="1" fill="hold" display="0" masterRel="nextClick" afterEffect="1"/>
                                        <p:tgtEl>
                                          <p:spTgt spid="75"/>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childTnLst>
                                  <p:subTnLst>
                                    <p:set>
                                      <p:cBhvr override="childStyle">
                                        <p:cTn dur="1" fill="hold" display="0" masterRel="nextClick" afterEffect="1"/>
                                        <p:tgtEl>
                                          <p:spTgt spid="76"/>
                                        </p:tgtEl>
                                        <p:attrNameLst>
                                          <p:attrName>style.visibility</p:attrName>
                                        </p:attrNameLst>
                                      </p:cBhvr>
                                      <p:to>
                                        <p:strVal val="hidden"/>
                                      </p:to>
                                    </p:set>
                                  </p:subTnLst>
                                </p:cTn>
                              </p:par>
                              <p:par>
                                <p:cTn id="17" presetID="1" presetClass="entr" presetSubtype="0" fill="hold" grpId="0" nodeType="withEffect">
                                  <p:stCondLst>
                                    <p:cond delay="0"/>
                                  </p:stCondLst>
                                  <p:childTnLst>
                                    <p:set>
                                      <p:cBhvr>
                                        <p:cTn id="18" dur="1" fill="hold">
                                          <p:stCondLst>
                                            <p:cond delay="0"/>
                                          </p:stCondLst>
                                        </p:cTn>
                                        <p:tgtEl>
                                          <p:spTgt spid="94"/>
                                        </p:tgtEl>
                                        <p:attrNameLst>
                                          <p:attrName>style.visibility</p:attrName>
                                        </p:attrNameLst>
                                      </p:cBhvr>
                                      <p:to>
                                        <p:strVal val="visible"/>
                                      </p:to>
                                    </p:set>
                                  </p:childTnLst>
                                  <p:subTnLst>
                                    <p:set>
                                      <p:cBhvr override="childStyle">
                                        <p:cTn dur="1" fill="hold" display="0" masterRel="nextClick" afterEffect="1"/>
                                        <p:tgtEl>
                                          <p:spTgt spid="94"/>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5"/>
                                        </p:tgtEl>
                                        <p:attrNameLst>
                                          <p:attrName>style.visibility</p:attrName>
                                        </p:attrNameLst>
                                      </p:cBhvr>
                                      <p:to>
                                        <p:strVal val="visible"/>
                                      </p:to>
                                    </p:set>
                                  </p:childTnLst>
                                  <p:subTnLst>
                                    <p:set>
                                      <p:cBhvr override="childStyle">
                                        <p:cTn dur="1" fill="hold" display="0" masterRel="nextClick" afterEffect="1"/>
                                        <p:tgtEl>
                                          <p:spTgt spid="95"/>
                                        </p:tgtEl>
                                        <p:attrNameLst>
                                          <p:attrName>style.visibility</p:attrName>
                                        </p:attrNameLst>
                                      </p:cBhvr>
                                      <p:to>
                                        <p:strVal val="hidden"/>
                                      </p:to>
                                    </p:set>
                                  </p:subTnLst>
                                </p:cTn>
                              </p:par>
                              <p:par>
                                <p:cTn id="23" presetID="1" presetClass="entr" presetSubtype="0" fill="hold" grpId="0" nodeType="withEffect">
                                  <p:stCondLst>
                                    <p:cond delay="0"/>
                                  </p:stCondLst>
                                  <p:childTnLst>
                                    <p:set>
                                      <p:cBhvr>
                                        <p:cTn id="24" dur="1" fill="hold">
                                          <p:stCondLst>
                                            <p:cond delay="0"/>
                                          </p:stCondLst>
                                        </p:cTn>
                                        <p:tgtEl>
                                          <p:spTgt spid="91"/>
                                        </p:tgtEl>
                                        <p:attrNameLst>
                                          <p:attrName>style.visibility</p:attrName>
                                        </p:attrNameLst>
                                      </p:cBhvr>
                                      <p:to>
                                        <p:strVal val="visible"/>
                                      </p:to>
                                    </p:set>
                                  </p:childTnLst>
                                  <p:subTnLst>
                                    <p:set>
                                      <p:cBhvr override="childStyle">
                                        <p:cTn dur="1" fill="hold" display="0" masterRel="nextClick" afterEffect="1"/>
                                        <p:tgtEl>
                                          <p:spTgt spid="91"/>
                                        </p:tgtEl>
                                        <p:attrNameLst>
                                          <p:attrName>style.visibility</p:attrName>
                                        </p:attrNameLst>
                                      </p:cBhvr>
                                      <p:to>
                                        <p:strVal val="hidden"/>
                                      </p:to>
                                    </p:set>
                                  </p:sub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6" grpId="0" animBg="1"/>
      <p:bldP spid="91" grpId="0" animBg="1"/>
      <p:bldP spid="93" grpId="0" animBg="1"/>
      <p:bldP spid="94" grpId="0" animBg="1"/>
      <p:bldP spid="95" grpId="0" animBg="1"/>
      <p:bldP spid="10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3263900" cy="772987"/>
          </a:xfrm>
        </p:spPr>
        <p:txBody>
          <a:bodyPr/>
          <a:lstStyle/>
          <a:p>
            <a:r>
              <a:rPr lang="en-US" dirty="0"/>
              <a:t>Working flow</a:t>
            </a:r>
          </a:p>
        </p:txBody>
      </p:sp>
      <p:sp>
        <p:nvSpPr>
          <p:cNvPr id="4" name="Slide Number Placeholder 3"/>
          <p:cNvSpPr>
            <a:spLocks noGrp="1"/>
          </p:cNvSpPr>
          <p:nvPr>
            <p:ph type="sldNum" sz="quarter" idx="12"/>
          </p:nvPr>
        </p:nvSpPr>
        <p:spPr/>
        <p:txBody>
          <a:bodyPr/>
          <a:lstStyle/>
          <a:p>
            <a:fld id="{9DA039C4-C5F2-1743-BB7A-5D831266C61E}" type="slidenum">
              <a:rPr lang="en-US" smtClean="0"/>
              <a:t>12</a:t>
            </a:fld>
            <a:endParaRPr lang="en-US"/>
          </a:p>
        </p:txBody>
      </p:sp>
      <p:pic>
        <p:nvPicPr>
          <p:cNvPr id="6" name="Picture 5" descr="Screenshot 2017-02-20 13.56.3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6753" y="0"/>
            <a:ext cx="2973247" cy="6858000"/>
          </a:xfrm>
          <a:prstGeom prst="rect">
            <a:avLst/>
          </a:prstGeom>
        </p:spPr>
      </p:pic>
    </p:spTree>
    <p:extLst>
      <p:ext uri="{BB962C8B-B14F-4D97-AF65-F5344CB8AC3E}">
        <p14:creationId xmlns:p14="http://schemas.microsoft.com/office/powerpoint/2010/main" val="21774053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flipV="1">
            <a:off x="2531533" y="2874016"/>
            <a:ext cx="4436534" cy="129563"/>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Alignment issues</a:t>
            </a:r>
          </a:p>
        </p:txBody>
      </p:sp>
      <p:sp>
        <p:nvSpPr>
          <p:cNvPr id="3" name="Content Placeholder 2"/>
          <p:cNvSpPr>
            <a:spLocks noGrp="1"/>
          </p:cNvSpPr>
          <p:nvPr>
            <p:ph idx="1"/>
          </p:nvPr>
        </p:nvSpPr>
        <p:spPr>
          <a:xfrm>
            <a:off x="1253066" y="1393342"/>
            <a:ext cx="6951133" cy="4169257"/>
          </a:xfrm>
        </p:spPr>
        <p:txBody>
          <a:bodyPr>
            <a:normAutofit/>
          </a:bodyPr>
          <a:lstStyle/>
          <a:p>
            <a:r>
              <a:rPr lang="en-US" dirty="0"/>
              <a:t>Repeats</a:t>
            </a:r>
          </a:p>
          <a:p>
            <a:endParaRPr lang="en-US" dirty="0"/>
          </a:p>
          <a:p>
            <a:endParaRPr lang="en-US" dirty="0"/>
          </a:p>
          <a:p>
            <a:endParaRPr lang="en-US" dirty="0"/>
          </a:p>
          <a:p>
            <a:endParaRPr lang="en-US" dirty="0"/>
          </a:p>
          <a:p>
            <a:r>
              <a:rPr lang="en-US" dirty="0"/>
              <a:t>Sequencing errors</a:t>
            </a:r>
          </a:p>
          <a:p>
            <a:r>
              <a:rPr lang="en-US" dirty="0"/>
              <a:t>Polymorphisms (reference and sequenced sample)</a:t>
            </a:r>
          </a:p>
          <a:p>
            <a:r>
              <a:rPr lang="en-US" dirty="0"/>
              <a:t>Quality of reference genomes (</a:t>
            </a:r>
            <a:r>
              <a:rPr lang="en-US" dirty="0" err="1"/>
              <a:t>mis</a:t>
            </a:r>
            <a:r>
              <a:rPr lang="en-US" dirty="0"/>
              <a:t>-assembly and incomplete genome) </a:t>
            </a:r>
          </a:p>
        </p:txBody>
      </p:sp>
      <p:sp>
        <p:nvSpPr>
          <p:cNvPr id="4" name="Rectangle 3"/>
          <p:cNvSpPr/>
          <p:nvPr/>
        </p:nvSpPr>
        <p:spPr>
          <a:xfrm flipV="1">
            <a:off x="2717801" y="2873896"/>
            <a:ext cx="1041400" cy="129682"/>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flipV="1">
            <a:off x="5499100" y="2873894"/>
            <a:ext cx="9271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244040" y="2430563"/>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2971800" y="2481363"/>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4244039" y="2481363"/>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3197562" y="2185030"/>
            <a:ext cx="702123" cy="369332"/>
          </a:xfrm>
          <a:prstGeom prst="rect">
            <a:avLst/>
          </a:prstGeom>
          <a:noFill/>
        </p:spPr>
        <p:txBody>
          <a:bodyPr wrap="none" rtlCol="0">
            <a:spAutoFit/>
          </a:bodyPr>
          <a:lstStyle/>
          <a:p>
            <a:r>
              <a:rPr lang="en-US" dirty="0"/>
              <a:t>reads</a:t>
            </a:r>
          </a:p>
        </p:txBody>
      </p:sp>
      <p:sp>
        <p:nvSpPr>
          <p:cNvPr id="24" name="TextBox 23"/>
          <p:cNvSpPr txBox="1"/>
          <p:nvPr/>
        </p:nvSpPr>
        <p:spPr>
          <a:xfrm>
            <a:off x="1910630" y="2738058"/>
            <a:ext cx="505267" cy="369332"/>
          </a:xfrm>
          <a:prstGeom prst="rect">
            <a:avLst/>
          </a:prstGeom>
          <a:noFill/>
        </p:spPr>
        <p:txBody>
          <a:bodyPr wrap="none" rtlCol="0">
            <a:spAutoFit/>
          </a:bodyPr>
          <a:lstStyle/>
          <a:p>
            <a:r>
              <a:rPr lang="en-US" dirty="0"/>
              <a:t>Ref</a:t>
            </a:r>
          </a:p>
        </p:txBody>
      </p:sp>
      <p:sp>
        <p:nvSpPr>
          <p:cNvPr id="5" name="Slide Number Placeholder 4"/>
          <p:cNvSpPr>
            <a:spLocks noGrp="1"/>
          </p:cNvSpPr>
          <p:nvPr>
            <p:ph type="sldNum" sz="quarter" idx="12"/>
          </p:nvPr>
        </p:nvSpPr>
        <p:spPr/>
        <p:txBody>
          <a:bodyPr/>
          <a:lstStyle/>
          <a:p>
            <a:fld id="{9DA039C4-C5F2-1743-BB7A-5D831266C61E}" type="slidenum">
              <a:rPr lang="en-US" smtClean="0"/>
              <a:t>13</a:t>
            </a:fld>
            <a:endParaRPr lang="en-US"/>
          </a:p>
        </p:txBody>
      </p:sp>
    </p:spTree>
    <p:extLst>
      <p:ext uri="{BB962C8B-B14F-4D97-AF65-F5344CB8AC3E}">
        <p14:creationId xmlns:p14="http://schemas.microsoft.com/office/powerpoint/2010/main" val="5600250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a:t>
            </a:r>
          </a:p>
        </p:txBody>
      </p:sp>
      <p:sp>
        <p:nvSpPr>
          <p:cNvPr id="3" name="Content Placeholder 2"/>
          <p:cNvSpPr>
            <a:spLocks noGrp="1"/>
          </p:cNvSpPr>
          <p:nvPr>
            <p:ph idx="1"/>
          </p:nvPr>
        </p:nvSpPr>
        <p:spPr>
          <a:xfrm>
            <a:off x="389464" y="4669943"/>
            <a:ext cx="7035802" cy="562458"/>
          </a:xfrm>
        </p:spPr>
        <p:txBody>
          <a:bodyPr>
            <a:normAutofit/>
          </a:bodyPr>
          <a:lstStyle/>
          <a:p>
            <a:r>
              <a:rPr lang="en-US" dirty="0"/>
              <a:t>Tolerance of mismatches or gaps for each alignment</a:t>
            </a:r>
          </a:p>
        </p:txBody>
      </p:sp>
      <p:sp>
        <p:nvSpPr>
          <p:cNvPr id="5" name="Content Placeholder 2"/>
          <p:cNvSpPr txBox="1">
            <a:spLocks/>
          </p:cNvSpPr>
          <p:nvPr/>
        </p:nvSpPr>
        <p:spPr>
          <a:xfrm>
            <a:off x="389464" y="2895326"/>
            <a:ext cx="4538133" cy="457474"/>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Longer reads or Paired-end reads</a:t>
            </a:r>
          </a:p>
        </p:txBody>
      </p:sp>
      <p:sp>
        <p:nvSpPr>
          <p:cNvPr id="7" name="Content Placeholder 2"/>
          <p:cNvSpPr txBox="1">
            <a:spLocks/>
          </p:cNvSpPr>
          <p:nvPr/>
        </p:nvSpPr>
        <p:spPr>
          <a:xfrm>
            <a:off x="389464" y="1074855"/>
            <a:ext cx="4538133" cy="45747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Unique mapped reads</a:t>
            </a:r>
          </a:p>
        </p:txBody>
      </p:sp>
      <p:sp>
        <p:nvSpPr>
          <p:cNvPr id="8" name="Rectangle 7"/>
          <p:cNvSpPr/>
          <p:nvPr/>
        </p:nvSpPr>
        <p:spPr>
          <a:xfrm flipV="1">
            <a:off x="1210732" y="2304788"/>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flipV="1">
            <a:off x="1515533" y="2304667"/>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flipV="1">
            <a:off x="4207933" y="2304668"/>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5566541" y="1878898"/>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2923239" y="1861335"/>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1650999" y="1912135"/>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2923238" y="1912135"/>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1876761" y="1615802"/>
            <a:ext cx="702123" cy="369332"/>
          </a:xfrm>
          <a:prstGeom prst="rect">
            <a:avLst/>
          </a:prstGeom>
          <a:noFill/>
        </p:spPr>
        <p:txBody>
          <a:bodyPr wrap="none" rtlCol="0">
            <a:spAutoFit/>
          </a:bodyPr>
          <a:lstStyle/>
          <a:p>
            <a:r>
              <a:rPr lang="en-US" dirty="0"/>
              <a:t>reads</a:t>
            </a:r>
          </a:p>
        </p:txBody>
      </p:sp>
      <p:sp>
        <p:nvSpPr>
          <p:cNvPr id="16" name="Parallelogram 15"/>
          <p:cNvSpPr/>
          <p:nvPr/>
        </p:nvSpPr>
        <p:spPr>
          <a:xfrm flipH="1">
            <a:off x="5566827" y="1912764"/>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flipV="1">
            <a:off x="5566827" y="2301983"/>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5647266" y="1487858"/>
            <a:ext cx="364202" cy="369332"/>
          </a:xfrm>
          <a:prstGeom prst="rect">
            <a:avLst/>
          </a:prstGeom>
          <a:noFill/>
        </p:spPr>
        <p:txBody>
          <a:bodyPr wrap="none" rtlCol="0">
            <a:spAutoFit/>
          </a:bodyPr>
          <a:lstStyle/>
          <a:p>
            <a:r>
              <a:rPr lang="en-US" dirty="0">
                <a:solidFill>
                  <a:srgbClr val="008000"/>
                </a:solidFill>
                <a:latin typeface="Zapf Dingbats"/>
                <a:ea typeface="Zapf Dingbats"/>
                <a:cs typeface="Zapf Dingbats"/>
                <a:sym typeface="Zapf Dingbats"/>
              </a:rPr>
              <a:t>✓</a:t>
            </a:r>
            <a:endParaRPr lang="en-US" dirty="0">
              <a:solidFill>
                <a:srgbClr val="008000"/>
              </a:solidFill>
            </a:endParaRPr>
          </a:p>
        </p:txBody>
      </p:sp>
      <p:sp>
        <p:nvSpPr>
          <p:cNvPr id="19" name="TextBox 18"/>
          <p:cNvSpPr txBox="1"/>
          <p:nvPr/>
        </p:nvSpPr>
        <p:spPr>
          <a:xfrm>
            <a:off x="3049643" y="1487858"/>
            <a:ext cx="338554" cy="369332"/>
          </a:xfrm>
          <a:prstGeom prst="rect">
            <a:avLst/>
          </a:prstGeom>
          <a:noFill/>
        </p:spPr>
        <p:txBody>
          <a:bodyPr wrap="none" rtlCol="0">
            <a:spAutoFit/>
          </a:bodyPr>
          <a:lstStyle/>
          <a:p>
            <a:r>
              <a:rPr lang="en-US" dirty="0">
                <a:solidFill>
                  <a:srgbClr val="FF0000"/>
                </a:solidFill>
                <a:latin typeface="Zapf Dingbats"/>
                <a:ea typeface="Zapf Dingbats"/>
                <a:cs typeface="Zapf Dingbats"/>
                <a:sym typeface="Zapf Dingbats"/>
              </a:rPr>
              <a:t>✗</a:t>
            </a:r>
            <a:endParaRPr lang="en-US" dirty="0">
              <a:solidFill>
                <a:srgbClr val="FF0000"/>
              </a:solidFill>
            </a:endParaRPr>
          </a:p>
        </p:txBody>
      </p:sp>
      <p:sp>
        <p:nvSpPr>
          <p:cNvPr id="20" name="TextBox 19"/>
          <p:cNvSpPr txBox="1"/>
          <p:nvPr/>
        </p:nvSpPr>
        <p:spPr>
          <a:xfrm>
            <a:off x="589829" y="2168830"/>
            <a:ext cx="505267" cy="369332"/>
          </a:xfrm>
          <a:prstGeom prst="rect">
            <a:avLst/>
          </a:prstGeom>
          <a:noFill/>
        </p:spPr>
        <p:txBody>
          <a:bodyPr wrap="none" rtlCol="0">
            <a:spAutoFit/>
          </a:bodyPr>
          <a:lstStyle/>
          <a:p>
            <a:r>
              <a:rPr lang="en-US" dirty="0"/>
              <a:t>Ref</a:t>
            </a:r>
          </a:p>
        </p:txBody>
      </p:sp>
      <p:grpSp>
        <p:nvGrpSpPr>
          <p:cNvPr id="57" name="Group 56"/>
          <p:cNvGrpSpPr/>
          <p:nvPr/>
        </p:nvGrpSpPr>
        <p:grpSpPr>
          <a:xfrm>
            <a:off x="528439" y="3367543"/>
            <a:ext cx="7032293" cy="974010"/>
            <a:chOff x="528439" y="3367543"/>
            <a:chExt cx="7032293" cy="974010"/>
          </a:xfrm>
        </p:grpSpPr>
        <p:sp>
          <p:nvSpPr>
            <p:cNvPr id="21" name="Rectangle 20"/>
            <p:cNvSpPr/>
            <p:nvPr/>
          </p:nvSpPr>
          <p:spPr>
            <a:xfrm flipV="1">
              <a:off x="1346198" y="4108179"/>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flipV="1">
              <a:off x="1650999" y="4108058"/>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flipV="1">
              <a:off x="4343399" y="4108059"/>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1792091" y="3654929"/>
              <a:ext cx="922259"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6" name="Parallelogram 25"/>
            <p:cNvSpPr/>
            <p:nvPr/>
          </p:nvSpPr>
          <p:spPr>
            <a:xfrm>
              <a:off x="1792091" y="3707059"/>
              <a:ext cx="123165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528439" y="3419193"/>
              <a:ext cx="702123" cy="369332"/>
            </a:xfrm>
            <a:prstGeom prst="rect">
              <a:avLst/>
            </a:prstGeom>
            <a:noFill/>
          </p:spPr>
          <p:txBody>
            <a:bodyPr wrap="none" rtlCol="0">
              <a:spAutoFit/>
            </a:bodyPr>
            <a:lstStyle/>
            <a:p>
              <a:r>
                <a:rPr lang="en-US" dirty="0"/>
                <a:t>reads</a:t>
              </a:r>
            </a:p>
          </p:txBody>
        </p:sp>
        <p:sp>
          <p:nvSpPr>
            <p:cNvPr id="31" name="TextBox 30"/>
            <p:cNvSpPr txBox="1"/>
            <p:nvPr/>
          </p:nvSpPr>
          <p:spPr>
            <a:xfrm>
              <a:off x="725295" y="3972221"/>
              <a:ext cx="505267" cy="369332"/>
            </a:xfrm>
            <a:prstGeom prst="rect">
              <a:avLst/>
            </a:prstGeom>
            <a:noFill/>
          </p:spPr>
          <p:txBody>
            <a:bodyPr wrap="none" rtlCol="0">
              <a:spAutoFit/>
            </a:bodyPr>
            <a:lstStyle/>
            <a:p>
              <a:r>
                <a:rPr lang="en-US" dirty="0"/>
                <a:t>Ref</a:t>
              </a:r>
            </a:p>
          </p:txBody>
        </p:sp>
        <p:cxnSp>
          <p:nvCxnSpPr>
            <p:cNvPr id="35" name="Straight Connector 34"/>
            <p:cNvCxnSpPr/>
            <p:nvPr/>
          </p:nvCxnSpPr>
          <p:spPr>
            <a:xfrm>
              <a:off x="2714350"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4416755" y="3654929"/>
              <a:ext cx="510842"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5159889" y="3654929"/>
              <a:ext cx="97543" cy="133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257432"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3" name="TextBox 42"/>
            <p:cNvSpPr txBox="1"/>
            <p:nvPr/>
          </p:nvSpPr>
          <p:spPr>
            <a:xfrm>
              <a:off x="4868327" y="3367543"/>
              <a:ext cx="361748" cy="400110"/>
            </a:xfrm>
            <a:prstGeom prst="rect">
              <a:avLst/>
            </a:prstGeom>
            <a:noFill/>
          </p:spPr>
          <p:txBody>
            <a:bodyPr wrap="none" rtlCol="0">
              <a:spAutoFit/>
            </a:bodyPr>
            <a:lstStyle/>
            <a:p>
              <a:r>
                <a:rPr lang="en-US" sz="2000" dirty="0"/>
                <a:t>…</a:t>
              </a:r>
            </a:p>
          </p:txBody>
        </p:sp>
        <p:sp>
          <p:nvSpPr>
            <p:cNvPr id="44" name="Parallelogram 43"/>
            <p:cNvSpPr/>
            <p:nvPr/>
          </p:nvSpPr>
          <p:spPr>
            <a:xfrm>
              <a:off x="4416755" y="3708426"/>
              <a:ext cx="51084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Parallelogram 44"/>
            <p:cNvSpPr/>
            <p:nvPr/>
          </p:nvSpPr>
          <p:spPr>
            <a:xfrm>
              <a:off x="5159889" y="3707059"/>
              <a:ext cx="40665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47" name="Straight Connector 46"/>
          <p:cNvCxnSpPr/>
          <p:nvPr/>
        </p:nvCxnSpPr>
        <p:spPr>
          <a:xfrm>
            <a:off x="347297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65198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339314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74149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383099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401000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392050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4099512"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3345975" y="5317061"/>
            <a:ext cx="812800" cy="0"/>
          </a:xfrm>
          <a:prstGeom prst="line">
            <a:avLst/>
          </a:prstGeom>
          <a:ln w="5715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flipV="1">
            <a:off x="1246243" y="5555981"/>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14</a:t>
            </a:fld>
            <a:endParaRPr lang="en-US"/>
          </a:p>
        </p:txBody>
      </p:sp>
    </p:spTree>
    <p:extLst>
      <p:ext uri="{BB962C8B-B14F-4D97-AF65-F5344CB8AC3E}">
        <p14:creationId xmlns:p14="http://schemas.microsoft.com/office/powerpoint/2010/main" val="16456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18" grpId="0"/>
      <p:bldP spid="19" grpId="0"/>
      <p:bldP spid="5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aligner: BWA</a:t>
            </a:r>
          </a:p>
        </p:txBody>
      </p:sp>
      <p:sp>
        <p:nvSpPr>
          <p:cNvPr id="3" name="Content Placeholder 2"/>
          <p:cNvSpPr>
            <a:spLocks noGrp="1"/>
          </p:cNvSpPr>
          <p:nvPr>
            <p:ph idx="1"/>
          </p:nvPr>
        </p:nvSpPr>
        <p:spPr>
          <a:xfrm>
            <a:off x="457200" y="1317140"/>
            <a:ext cx="8229600" cy="4741288"/>
          </a:xfrm>
        </p:spPr>
        <p:txBody>
          <a:bodyPr>
            <a:normAutofit/>
          </a:bodyPr>
          <a:lstStyle/>
          <a:p>
            <a:pPr>
              <a:lnSpc>
                <a:spcPct val="120000"/>
              </a:lnSpc>
            </a:pPr>
            <a:r>
              <a:rPr lang="en-US" dirty="0"/>
              <a:t>BWA is a software package for mapping low-divergent sequences against a large reference genome, such as the human genome.</a:t>
            </a:r>
          </a:p>
          <a:p>
            <a:pPr>
              <a:lnSpc>
                <a:spcPct val="120000"/>
              </a:lnSpc>
            </a:pPr>
            <a:r>
              <a:rPr lang="en-US" dirty="0"/>
              <a:t>It consists of three algorithms: BWA-backtrack, BWA-SW and BWA-MEM.</a:t>
            </a:r>
          </a:p>
          <a:p>
            <a:pPr>
              <a:lnSpc>
                <a:spcPct val="120000"/>
              </a:lnSpc>
            </a:pPr>
            <a:r>
              <a:rPr lang="en-US" dirty="0"/>
              <a:t>BWA-backtrack is designed for </a:t>
            </a:r>
            <a:r>
              <a:rPr lang="en-US" dirty="0" err="1"/>
              <a:t>Illumina</a:t>
            </a:r>
            <a:r>
              <a:rPr lang="en-US" dirty="0"/>
              <a:t> sequence reads up to 100bp, while BWA-SW and BWA-MEM are for longer sequences ranged from 70bp to 1Mbp. </a:t>
            </a:r>
          </a:p>
          <a:p>
            <a:pPr>
              <a:lnSpc>
                <a:spcPct val="120000"/>
              </a:lnSpc>
            </a:pPr>
            <a:r>
              <a:rPr lang="en-US" b="1" dirty="0">
                <a:solidFill>
                  <a:srgbClr val="FF0000"/>
                </a:solidFill>
              </a:rPr>
              <a:t>BWA-MEM</a:t>
            </a:r>
            <a:r>
              <a:rPr lang="en-US" dirty="0"/>
              <a:t>, which is the latest, is generally recommended for high-quality queries as it is faster and more accurate.</a:t>
            </a:r>
          </a:p>
        </p:txBody>
      </p:sp>
      <p:sp>
        <p:nvSpPr>
          <p:cNvPr id="4" name="Slide Number Placeholder 3"/>
          <p:cNvSpPr>
            <a:spLocks noGrp="1"/>
          </p:cNvSpPr>
          <p:nvPr>
            <p:ph type="sldNum" sz="quarter" idx="12"/>
          </p:nvPr>
        </p:nvSpPr>
        <p:spPr/>
        <p:txBody>
          <a:bodyPr/>
          <a:lstStyle/>
          <a:p>
            <a:fld id="{9DA039C4-C5F2-1743-BB7A-5D831266C61E}" type="slidenum">
              <a:rPr lang="en-US" smtClean="0"/>
              <a:t>15</a:t>
            </a:fld>
            <a:endParaRPr lang="en-US"/>
          </a:p>
        </p:txBody>
      </p:sp>
    </p:spTree>
    <p:extLst>
      <p:ext uri="{BB962C8B-B14F-4D97-AF65-F5344CB8AC3E}">
        <p14:creationId xmlns:p14="http://schemas.microsoft.com/office/powerpoint/2010/main" val="2264261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287462"/>
          </a:xfrm>
        </p:spPr>
        <p:txBody>
          <a:bodyPr>
            <a:normAutofit/>
          </a:bodyPr>
          <a:lstStyle/>
          <a:p>
            <a:r>
              <a:rPr lang="en-US" dirty="0"/>
              <a:t>Align queries (reads) to the reference with BWA-MEM</a:t>
            </a:r>
          </a:p>
        </p:txBody>
      </p:sp>
      <p:sp>
        <p:nvSpPr>
          <p:cNvPr id="3" name="Content Placeholder 2"/>
          <p:cNvSpPr>
            <a:spLocks noGrp="1"/>
          </p:cNvSpPr>
          <p:nvPr>
            <p:ph idx="1"/>
          </p:nvPr>
        </p:nvSpPr>
        <p:spPr>
          <a:xfrm>
            <a:off x="457200" y="2572038"/>
            <a:ext cx="8398934" cy="1451458"/>
          </a:xfrm>
        </p:spPr>
        <p:txBody>
          <a:bodyPr>
            <a:normAutofit/>
          </a:bodyPr>
          <a:lstStyle/>
          <a:p>
            <a:r>
              <a:rPr lang="en-US" dirty="0"/>
              <a:t>Alignment using “</a:t>
            </a:r>
            <a:r>
              <a:rPr lang="en-US" dirty="0" err="1"/>
              <a:t>mem</a:t>
            </a:r>
            <a:r>
              <a:rPr lang="en-US" dirty="0"/>
              <a:t>”</a:t>
            </a: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latin typeface="Courier New"/>
                <a:cs typeface="Courier New"/>
              </a:rPr>
              <a:t>ref.fa</a:t>
            </a:r>
            <a:r>
              <a:rPr lang="en-US" dirty="0">
                <a:latin typeface="Courier New"/>
                <a:cs typeface="Courier New"/>
              </a:rPr>
              <a:t> </a:t>
            </a:r>
            <a:r>
              <a:rPr lang="en-US" dirty="0" err="1">
                <a:latin typeface="Courier New"/>
                <a:cs typeface="Courier New"/>
              </a:rPr>
              <a:t>reads.fq</a:t>
            </a:r>
            <a:r>
              <a:rPr lang="en-US" dirty="0">
                <a:latin typeface="Courier New"/>
                <a:cs typeface="Courier New"/>
              </a:rPr>
              <a:t> &gt; </a:t>
            </a:r>
            <a:r>
              <a:rPr lang="en-US" dirty="0" err="1">
                <a:latin typeface="Courier New"/>
                <a:cs typeface="Courier New"/>
              </a:rPr>
              <a:t>se.sam</a:t>
            </a:r>
            <a:endParaRPr lang="en-US" dirty="0">
              <a:latin typeface="Courier New"/>
              <a:cs typeface="Courier New"/>
            </a:endParaRP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latin typeface="Courier New"/>
                <a:cs typeface="Courier New"/>
              </a:rPr>
              <a:t>ref.fa</a:t>
            </a:r>
            <a:r>
              <a:rPr lang="en-US" dirty="0">
                <a:latin typeface="Courier New"/>
                <a:cs typeface="Courier New"/>
              </a:rPr>
              <a:t> pair1.fq pair2.fq &gt; </a:t>
            </a:r>
            <a:r>
              <a:rPr lang="en-US" dirty="0" err="1">
                <a:latin typeface="Courier New"/>
                <a:cs typeface="Courier New"/>
              </a:rPr>
              <a:t>pe.sam</a:t>
            </a:r>
            <a:endParaRPr lang="en-US" dirty="0">
              <a:latin typeface="Courier New"/>
              <a:cs typeface="Courier New"/>
            </a:endParaRPr>
          </a:p>
          <a:p>
            <a:pPr marL="0" indent="0">
              <a:buNone/>
            </a:pPr>
            <a:endParaRPr lang="en-US" dirty="0">
              <a:latin typeface="Courier New"/>
              <a:cs typeface="Courier New"/>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16</a:t>
            </a:fld>
            <a:endParaRPr lang="en-US"/>
          </a:p>
        </p:txBody>
      </p:sp>
    </p:spTree>
    <p:extLst>
      <p:ext uri="{BB962C8B-B14F-4D97-AF65-F5344CB8AC3E}">
        <p14:creationId xmlns:p14="http://schemas.microsoft.com/office/powerpoint/2010/main" val="12919296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Build a BWA sequence index database</a:t>
            </a:r>
          </a:p>
        </p:txBody>
      </p:sp>
      <p:sp>
        <p:nvSpPr>
          <p:cNvPr id="3" name="Content Placeholder 2"/>
          <p:cNvSpPr>
            <a:spLocks noGrp="1"/>
          </p:cNvSpPr>
          <p:nvPr>
            <p:ph idx="1"/>
          </p:nvPr>
        </p:nvSpPr>
        <p:spPr>
          <a:xfrm>
            <a:off x="1413933" y="1186485"/>
            <a:ext cx="5935134" cy="4926448"/>
          </a:xfrm>
        </p:spPr>
        <p:txBody>
          <a:bodyPr>
            <a:normAutofit/>
          </a:bodyPr>
          <a:lstStyle/>
          <a:p>
            <a:r>
              <a:rPr lang="en-US" dirty="0"/>
              <a:t>Index reference sequences</a:t>
            </a:r>
          </a:p>
          <a:p>
            <a:pPr marL="0" indent="0">
              <a:buNone/>
            </a:pPr>
            <a:r>
              <a:rPr lang="en-US" dirty="0" err="1">
                <a:latin typeface="Courier New"/>
                <a:cs typeface="Courier New"/>
              </a:rPr>
              <a:t>bwa</a:t>
            </a:r>
            <a:r>
              <a:rPr lang="en-US" dirty="0">
                <a:latin typeface="Courier New"/>
                <a:cs typeface="Courier New"/>
              </a:rPr>
              <a:t> index </a:t>
            </a:r>
            <a:r>
              <a:rPr lang="en-US" dirty="0" err="1">
                <a:latin typeface="Courier New"/>
                <a:cs typeface="Courier New"/>
              </a:rPr>
              <a:t>ref.fa</a:t>
            </a:r>
            <a:endParaRPr lang="en-US" dirty="0">
              <a:latin typeface="Courier New"/>
              <a:cs typeface="Courier New"/>
            </a:endParaRPr>
          </a:p>
          <a:p>
            <a:pPr marL="0" indent="0">
              <a:buNone/>
            </a:pPr>
            <a:endParaRPr lang="en-US" dirty="0">
              <a:latin typeface="Courier New"/>
              <a:cs typeface="Courier New"/>
            </a:endParaRPr>
          </a:p>
          <a:p>
            <a:pPr marL="0" indent="0">
              <a:buNone/>
            </a:pPr>
            <a:r>
              <a:rPr lang="en-US" sz="2300" b="1" dirty="0">
                <a:cs typeface="Courier New"/>
              </a:rPr>
              <a:t>example</a:t>
            </a:r>
          </a:p>
          <a:p>
            <a:pPr marL="0" indent="0">
              <a:buNone/>
            </a:pPr>
            <a:r>
              <a:rPr lang="en-US" dirty="0" err="1">
                <a:latin typeface="Courier New"/>
                <a:cs typeface="Courier New"/>
              </a:rPr>
              <a:t>bwa</a:t>
            </a:r>
            <a:r>
              <a:rPr lang="en-US" dirty="0">
                <a:latin typeface="Courier New"/>
                <a:cs typeface="Courier New"/>
              </a:rPr>
              <a:t> index MG1655.fasta</a:t>
            </a:r>
          </a:p>
          <a:p>
            <a:pPr marL="0" indent="0">
              <a:buNone/>
            </a:pPr>
            <a:r>
              <a:rPr lang="en-US" dirty="0"/>
              <a:t>--------output-------------</a:t>
            </a:r>
          </a:p>
          <a:p>
            <a:pPr marL="0" indent="0">
              <a:buNone/>
            </a:pPr>
            <a:r>
              <a:rPr lang="en-US" dirty="0">
                <a:latin typeface="Courier New"/>
                <a:cs typeface="Courier New"/>
              </a:rPr>
              <a:t>MG1655.fasta.amb</a:t>
            </a:r>
          </a:p>
          <a:p>
            <a:pPr marL="0" indent="0">
              <a:buNone/>
            </a:pPr>
            <a:r>
              <a:rPr lang="en-US" dirty="0">
                <a:latin typeface="Courier New"/>
                <a:cs typeface="Courier New"/>
              </a:rPr>
              <a:t>MG1655.fasta.ann</a:t>
            </a:r>
          </a:p>
          <a:p>
            <a:pPr marL="0" indent="0">
              <a:buNone/>
            </a:pPr>
            <a:r>
              <a:rPr lang="en-US" dirty="0">
                <a:latin typeface="Courier New"/>
                <a:cs typeface="Courier New"/>
              </a:rPr>
              <a:t>MG1655.fasta.bwt</a:t>
            </a:r>
          </a:p>
          <a:p>
            <a:pPr marL="0" indent="0">
              <a:buNone/>
            </a:pPr>
            <a:r>
              <a:rPr lang="en-US" dirty="0">
                <a:latin typeface="Courier New"/>
                <a:cs typeface="Courier New"/>
              </a:rPr>
              <a:t>MG1655.fasta.pac</a:t>
            </a:r>
          </a:p>
          <a:p>
            <a:pPr marL="0" indent="0">
              <a:buNone/>
            </a:pPr>
            <a:r>
              <a:rPr lang="en-US" dirty="0">
                <a:latin typeface="Courier New"/>
                <a:cs typeface="Courier New"/>
              </a:rPr>
              <a:t>MG1655.fasta.sa</a:t>
            </a:r>
          </a:p>
        </p:txBody>
      </p:sp>
      <p:sp>
        <p:nvSpPr>
          <p:cNvPr id="4" name="Slide Number Placeholder 3"/>
          <p:cNvSpPr>
            <a:spLocks noGrp="1"/>
          </p:cNvSpPr>
          <p:nvPr>
            <p:ph type="sldNum" sz="quarter" idx="12"/>
          </p:nvPr>
        </p:nvSpPr>
        <p:spPr/>
        <p:txBody>
          <a:bodyPr/>
          <a:lstStyle/>
          <a:p>
            <a:fld id="{9DA039C4-C5F2-1743-BB7A-5D831266C61E}" type="slidenum">
              <a:rPr lang="en-US" smtClean="0"/>
              <a:t>17</a:t>
            </a:fld>
            <a:endParaRPr lang="en-US"/>
          </a:p>
        </p:txBody>
      </p:sp>
    </p:spTree>
    <p:extLst>
      <p:ext uri="{BB962C8B-B14F-4D97-AF65-F5344CB8AC3E}">
        <p14:creationId xmlns:p14="http://schemas.microsoft.com/office/powerpoint/2010/main" val="4027308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3"/>
          <p:cNvSpPr>
            <a:spLocks noGrp="1"/>
          </p:cNvSpPr>
          <p:nvPr>
            <p:ph type="ftr" idx="10"/>
          </p:nvPr>
        </p:nvSpPr>
        <p:spPr>
          <a:xfrm>
            <a:off x="0" y="5994400"/>
            <a:ext cx="7677150" cy="863600"/>
          </a:xfrm>
          <a:prstGeom prst="rect">
            <a:avLst/>
          </a:prstGeom>
          <a:noFill/>
          <a:ln>
            <a:noFill/>
            <a:miter lim="800000"/>
          </a:ln>
        </p:spPr>
        <p:txBody>
          <a:bodyPr lIns="180000" tIns="0" rIns="180000" bIns="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lvl="0" indent="0" eaLnBrk="1" hangingPunct="1">
              <a:spcBef>
                <a:spcPct val="0"/>
              </a:spcBef>
              <a:spcAft>
                <a:spcPts val="600"/>
              </a:spcAft>
              <a:buNone/>
            </a:pPr>
            <a:r>
              <a:rPr lang="en-US" altLang="en-US" sz="1000" i="1">
                <a:solidFill>
                  <a:srgbClr val="333333"/>
                </a:solidFill>
              </a:rPr>
              <a:t>Bioinformatics</a:t>
            </a:r>
            <a:r>
              <a:rPr lang="en-US" altLang="en-US" sz="1000">
                <a:solidFill>
                  <a:srgbClr val="333333"/>
                </a:solidFill>
              </a:rPr>
              <a:t>, Volume 34, Issue 18, 15 September 2018, Pages 3094–3100, </a:t>
            </a:r>
            <a:r>
              <a:rPr lang="en-US" altLang="en-US" sz="1000">
                <a:solidFill>
                  <a:srgbClr val="333333"/>
                </a:solidFill>
                <a:hlinkClick r:id="rId3"/>
              </a:rPr>
              <a:t>https://doi.org/10.1093/bioinformatics/bty191</a:t>
            </a:r>
            <a:endParaRPr lang="en-US" altLang="en-US" sz="1000">
              <a:solidFill>
                <a:srgbClr val="333333"/>
              </a:solidFill>
            </a:endParaRPr>
          </a:p>
          <a:p>
            <a:pPr marL="0" lvl="0" indent="0" eaLnBrk="1" hangingPunct="1">
              <a:spcBef>
                <a:spcPct val="0"/>
              </a:spcBef>
              <a:spcAft>
                <a:spcPts val="600"/>
              </a:spcAft>
              <a:buFontTx/>
              <a:buNone/>
            </a:pPr>
            <a:r>
              <a:rPr lang="en-US" altLang="en-US" sz="800">
                <a:solidFill>
                  <a:srgbClr val="2A2A2A"/>
                </a:solidFill>
              </a:rPr>
              <a:t>The content of this slide may be subject to copyright: please see the slide notes for details.</a:t>
            </a:r>
            <a:endParaRPr lang="en-US" altLang="en-US" sz="800">
              <a:solidFill>
                <a:srgbClr val="333333"/>
              </a:solidFill>
            </a:endParaRPr>
          </a:p>
        </p:txBody>
      </p:sp>
      <p:sp>
        <p:nvSpPr>
          <p:cNvPr id="5123" name="Title 1"/>
          <p:cNvSpPr>
            <a:spLocks noGrp="1"/>
          </p:cNvSpPr>
          <p:nvPr>
            <p:ph type="title"/>
          </p:nvPr>
        </p:nvSpPr>
        <p:spPr>
          <a:xfrm>
            <a:off x="457200" y="425450"/>
            <a:ext cx="6108700" cy="612775"/>
          </a:xfrm>
          <a:prstGeom prst="rect">
            <a:avLst/>
          </a:prstGeom>
          <a:noFill/>
          <a:ln>
            <a:miter lim="800000"/>
          </a:ln>
        </p:spPr>
        <p:txBody>
          <a:bodyPr vert="horz" wrap="square" lIns="0" tIns="0" rIns="0" bIns="0" anchor="t"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600" b="1" i="0" u="none" kern="1200" baseline="0">
                <a:solidFill>
                  <a:schemeClr val="tx1"/>
                </a:solidFill>
                <a:latin typeface="Arial" pitchFamily="34" charset="0"/>
                <a:ea typeface="+mj-ea"/>
                <a:cs typeface="Arial" pitchFamily="34" charset="0"/>
              </a:defRPr>
            </a:lvl1pPr>
            <a:lvl2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2pPr>
            <a:lvl3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3pPr>
            <a:lvl4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4pPr>
            <a:lvl5pPr algn="l" rtl="0" eaLnBrk="0" fontAlgn="base" hangingPunct="0">
              <a:spcBef>
                <a:spcPct val="0"/>
              </a:spcBef>
              <a:spcAft>
                <a:spcPct val="0"/>
              </a:spcAft>
              <a:defRPr lang="en-US" altLang="en-US" sz="1600" b="1">
                <a:solidFill>
                  <a:schemeClr val="tx1"/>
                </a:solidFill>
                <a:latin typeface="Arial" pitchFamily="34" charset="0"/>
                <a:ea typeface="ＭＳ Ｐゴシック" pitchFamily="34" charset="-128"/>
                <a:cs typeface="Arial" pitchFamily="34" charset="0"/>
              </a:defRPr>
            </a:lvl5pPr>
            <a:lvl6pPr marL="4572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6pPr>
            <a:lvl7pPr marL="9144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7pPr>
            <a:lvl8pPr marL="13716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8pPr>
            <a:lvl9pPr marL="1828800" algn="ctr" rtl="0" eaLnBrk="0" fontAlgn="base" hangingPunct="0">
              <a:spcBef>
                <a:spcPct val="0"/>
              </a:spcBef>
              <a:spcAft>
                <a:spcPct val="0"/>
              </a:spcAft>
              <a:defRPr lang="en-US" altLang="en-US" sz="4400">
                <a:solidFill>
                  <a:schemeClr val="tx1"/>
                </a:solidFill>
                <a:latin typeface="Times New Roman" panose="02020603050405020304" pitchFamily="18" charset="0"/>
                <a:ea typeface="ＭＳ Ｐゴシック" pitchFamily="34" charset="-128"/>
              </a:defRPr>
            </a:lvl9pPr>
          </a:lstStyle>
          <a:p>
            <a:pPr lvl="0"/>
            <a:r>
              <a:rPr lang="en-US" altLang="en-US"/>
              <a:t>Fig. 1. </a:t>
            </a:r>
            <a:r>
              <a:rPr lang="en-US" altLang="en-US" b="0"/>
              <a:t>Evaluation on aligning simulated reads. Simulated reads were mapped to the primary assembly of human genome ...</a:t>
            </a:r>
          </a:p>
        </p:txBody>
      </p:sp>
      <p:pic>
        <p:nvPicPr>
          <p:cNvPr id="5124" name="Picture 4"/>
          <p:cNvPicPr>
            <a:picLocks noChangeAspect="1"/>
          </p:cNvPicPr>
          <p:nvPr/>
        </p:nvPicPr>
        <p:blipFill>
          <a:blip r:embed="rId4"/>
          <a:stretch>
            <a:fillRect/>
          </a:stretch>
        </p:blipFill>
        <p:spPr>
          <a:xfrm>
            <a:off x="7904162" y="6267450"/>
            <a:ext cx="1058862" cy="298450"/>
          </a:xfrm>
          <a:prstGeom prst="rect">
            <a:avLst/>
          </a:prstGeom>
          <a:noFill/>
          <a:ln>
            <a:noFill/>
            <a:miter lim="800000"/>
          </a:ln>
        </p:spPr>
      </p:pic>
      <p:pic>
        <p:nvPicPr>
          <p:cNvPr id="5125" name="New picture"/>
          <p:cNvPicPr/>
          <p:nvPr/>
        </p:nvPicPr>
        <p:blipFill>
          <a:blip r:embed="rId5"/>
          <a:stretch>
            <a:fillRect/>
          </a:stretch>
        </p:blipFill>
        <p:spPr>
          <a:xfrm>
            <a:off x="1600200" y="1371600"/>
            <a:ext cx="5943600" cy="2798655"/>
          </a:xfrm>
          <a:prstGeom prst="rect">
            <a:avLst/>
          </a:prstGeom>
        </p:spPr>
      </p:pic>
    </p:spTree>
    <p:extLst>
      <p:ext uri="{BB962C8B-B14F-4D97-AF65-F5344CB8AC3E}">
        <p14:creationId xmlns:p14="http://schemas.microsoft.com/office/powerpoint/2010/main" val="20552697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cxnSp>
        <p:nvCxnSpPr>
          <p:cNvPr id="5" name="Straight Connector 4"/>
          <p:cNvCxnSpPr/>
          <p:nvPr/>
        </p:nvCxnSpPr>
        <p:spPr>
          <a:xfrm>
            <a:off x="1481779" y="1688068"/>
            <a:ext cx="66040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1481779" y="2272268"/>
            <a:ext cx="45847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1481779" y="2856468"/>
            <a:ext cx="21336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21379" y="1478002"/>
            <a:ext cx="601021" cy="369332"/>
          </a:xfrm>
          <a:prstGeom prst="rect">
            <a:avLst/>
          </a:prstGeom>
          <a:noFill/>
        </p:spPr>
        <p:txBody>
          <a:bodyPr wrap="none" rtlCol="0">
            <a:spAutoFit/>
          </a:bodyPr>
          <a:lstStyle/>
          <a:p>
            <a:r>
              <a:rPr lang="en-US" dirty="0"/>
              <a:t>chr1</a:t>
            </a:r>
          </a:p>
        </p:txBody>
      </p:sp>
      <p:sp>
        <p:nvSpPr>
          <p:cNvPr id="11" name="TextBox 10"/>
          <p:cNvSpPr txBox="1"/>
          <p:nvPr/>
        </p:nvSpPr>
        <p:spPr>
          <a:xfrm>
            <a:off x="821379" y="2062202"/>
            <a:ext cx="601021" cy="369332"/>
          </a:xfrm>
          <a:prstGeom prst="rect">
            <a:avLst/>
          </a:prstGeom>
          <a:noFill/>
        </p:spPr>
        <p:txBody>
          <a:bodyPr wrap="none" rtlCol="0">
            <a:spAutoFit/>
          </a:bodyPr>
          <a:lstStyle/>
          <a:p>
            <a:r>
              <a:rPr lang="en-US" dirty="0"/>
              <a:t>chr2</a:t>
            </a:r>
          </a:p>
        </p:txBody>
      </p:sp>
      <p:sp>
        <p:nvSpPr>
          <p:cNvPr id="12" name="TextBox 11"/>
          <p:cNvSpPr txBox="1"/>
          <p:nvPr/>
        </p:nvSpPr>
        <p:spPr>
          <a:xfrm>
            <a:off x="821379" y="2659102"/>
            <a:ext cx="601021" cy="369332"/>
          </a:xfrm>
          <a:prstGeom prst="rect">
            <a:avLst/>
          </a:prstGeom>
          <a:noFill/>
        </p:spPr>
        <p:txBody>
          <a:bodyPr wrap="none" rtlCol="0">
            <a:spAutoFit/>
          </a:bodyPr>
          <a:lstStyle/>
          <a:p>
            <a:r>
              <a:rPr lang="en-US" dirty="0"/>
              <a:t>chr3</a:t>
            </a:r>
          </a:p>
        </p:txBody>
      </p:sp>
      <p:cxnSp>
        <p:nvCxnSpPr>
          <p:cNvPr id="15" name="Straight Connector 14"/>
          <p:cNvCxnSpPr/>
          <p:nvPr/>
        </p:nvCxnSpPr>
        <p:spPr>
          <a:xfrm>
            <a:off x="323470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41371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15486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50321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59272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77173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368222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3861237"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107700" y="20579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2495859" y="1847334"/>
            <a:ext cx="611841" cy="369332"/>
          </a:xfrm>
          <a:prstGeom prst="rect">
            <a:avLst/>
          </a:prstGeom>
          <a:noFill/>
        </p:spPr>
        <p:txBody>
          <a:bodyPr wrap="none" rtlCol="0">
            <a:spAutoFit/>
          </a:bodyPr>
          <a:lstStyle/>
          <a:p>
            <a:r>
              <a:rPr lang="en-US" dirty="0"/>
              <a:t>read</a:t>
            </a:r>
          </a:p>
        </p:txBody>
      </p:sp>
      <p:sp>
        <p:nvSpPr>
          <p:cNvPr id="25" name="TextBox 24"/>
          <p:cNvSpPr txBox="1"/>
          <p:nvPr/>
        </p:nvSpPr>
        <p:spPr>
          <a:xfrm>
            <a:off x="558800" y="3049790"/>
            <a:ext cx="7950200" cy="830997"/>
          </a:xfrm>
          <a:prstGeom prst="rect">
            <a:avLst/>
          </a:prstGeom>
          <a:noFill/>
        </p:spPr>
        <p:txBody>
          <a:bodyPr wrap="square" rtlCol="0">
            <a:spAutoFit/>
          </a:bodyPr>
          <a:lstStyle/>
          <a:p>
            <a:r>
              <a:rPr lang="en-US" sz="2400" dirty="0"/>
              <a:t>What parameters/items are needed to describe an alignment between a read and a reference?</a:t>
            </a:r>
          </a:p>
        </p:txBody>
      </p:sp>
      <p:sp>
        <p:nvSpPr>
          <p:cNvPr id="26" name="TextBox 25"/>
          <p:cNvSpPr txBox="1"/>
          <p:nvPr/>
        </p:nvSpPr>
        <p:spPr>
          <a:xfrm>
            <a:off x="558800" y="5157926"/>
            <a:ext cx="7950200" cy="830997"/>
          </a:xfrm>
          <a:prstGeom prst="rect">
            <a:avLst/>
          </a:prstGeom>
          <a:noFill/>
        </p:spPr>
        <p:txBody>
          <a:bodyPr wrap="square" rtlCol="0">
            <a:spAutoFit/>
          </a:bodyPr>
          <a:lstStyle/>
          <a:p>
            <a:r>
              <a:rPr lang="en-US" sz="2400" dirty="0"/>
              <a:t>And how about an alignment of a paired-end read to the reference?</a:t>
            </a:r>
          </a:p>
        </p:txBody>
      </p:sp>
      <p:cxnSp>
        <p:nvCxnSpPr>
          <p:cNvPr id="27" name="Straight Connector 26"/>
          <p:cNvCxnSpPr/>
          <p:nvPr/>
        </p:nvCxnSpPr>
        <p:spPr>
          <a:xfrm flipV="1">
            <a:off x="1323029" y="4835036"/>
            <a:ext cx="5725471" cy="2632"/>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662629" y="4627602"/>
            <a:ext cx="601021" cy="369332"/>
          </a:xfrm>
          <a:prstGeom prst="rect">
            <a:avLst/>
          </a:prstGeom>
          <a:noFill/>
        </p:spPr>
        <p:txBody>
          <a:bodyPr wrap="none" rtlCol="0">
            <a:spAutoFit/>
          </a:bodyPr>
          <a:lstStyle/>
          <a:p>
            <a:r>
              <a:rPr lang="en-US" dirty="0"/>
              <a:t>chr2</a:t>
            </a:r>
          </a:p>
        </p:txBody>
      </p:sp>
      <p:cxnSp>
        <p:nvCxnSpPr>
          <p:cNvPr id="29" name="Straight Connector 28"/>
          <p:cNvCxnSpPr/>
          <p:nvPr/>
        </p:nvCxnSpPr>
        <p:spPr>
          <a:xfrm>
            <a:off x="307595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32549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299611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334446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43397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361298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352347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3702487"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2948950" y="46233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2248209" y="4412734"/>
            <a:ext cx="728835" cy="369332"/>
          </a:xfrm>
          <a:prstGeom prst="rect">
            <a:avLst/>
          </a:prstGeom>
          <a:noFill/>
        </p:spPr>
        <p:txBody>
          <a:bodyPr wrap="none" rtlCol="0">
            <a:spAutoFit/>
          </a:bodyPr>
          <a:lstStyle/>
          <a:p>
            <a:r>
              <a:rPr lang="en-US" dirty="0"/>
              <a:t>read1</a:t>
            </a:r>
          </a:p>
        </p:txBody>
      </p:sp>
      <p:cxnSp>
        <p:nvCxnSpPr>
          <p:cNvPr id="39" name="Straight Connector 38"/>
          <p:cNvCxnSpPr/>
          <p:nvPr/>
        </p:nvCxnSpPr>
        <p:spPr>
          <a:xfrm>
            <a:off x="444755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46265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436771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471606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0557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98458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489507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5074087"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4320550" y="46233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45376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5133350" y="4418568"/>
            <a:ext cx="728835" cy="369332"/>
          </a:xfrm>
          <a:prstGeom prst="rect">
            <a:avLst/>
          </a:prstGeom>
          <a:noFill/>
        </p:spPr>
        <p:txBody>
          <a:bodyPr wrap="none" rtlCol="0">
            <a:spAutoFit/>
          </a:bodyPr>
          <a:lstStyle/>
          <a:p>
            <a:r>
              <a:rPr lang="en-US" dirty="0"/>
              <a:t>read2</a:t>
            </a:r>
          </a:p>
        </p:txBody>
      </p:sp>
      <p:sp>
        <p:nvSpPr>
          <p:cNvPr id="51" name="Slide Number Placeholder 50"/>
          <p:cNvSpPr>
            <a:spLocks noGrp="1"/>
          </p:cNvSpPr>
          <p:nvPr>
            <p:ph type="sldNum" sz="quarter" idx="12"/>
          </p:nvPr>
        </p:nvSpPr>
        <p:spPr/>
        <p:txBody>
          <a:bodyPr/>
          <a:lstStyle/>
          <a:p>
            <a:fld id="{9DA039C4-C5F2-1743-BB7A-5D831266C61E}" type="slidenum">
              <a:rPr lang="en-US" smtClean="0"/>
              <a:t>19</a:t>
            </a:fld>
            <a:endParaRPr lang="en-US"/>
          </a:p>
        </p:txBody>
      </p:sp>
    </p:spTree>
    <p:extLst>
      <p:ext uri="{BB962C8B-B14F-4D97-AF65-F5344CB8AC3E}">
        <p14:creationId xmlns:p14="http://schemas.microsoft.com/office/powerpoint/2010/main" val="402871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7"/>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38" grpId="0"/>
      <p:bldP spid="4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I - review</a:t>
            </a:r>
          </a:p>
        </p:txBody>
      </p:sp>
      <p:sp>
        <p:nvSpPr>
          <p:cNvPr id="3" name="Content Placeholder 2"/>
          <p:cNvSpPr>
            <a:spLocks noGrp="1"/>
          </p:cNvSpPr>
          <p:nvPr>
            <p:ph idx="1"/>
          </p:nvPr>
        </p:nvSpPr>
        <p:spPr>
          <a:xfrm>
            <a:off x="575733" y="1457416"/>
            <a:ext cx="8034868" cy="4774051"/>
          </a:xfrm>
        </p:spPr>
        <p:txBody>
          <a:bodyPr>
            <a:normAutofit/>
          </a:bodyPr>
          <a:lstStyle/>
          <a:p>
            <a:r>
              <a:rPr lang="en-US" dirty="0"/>
              <a:t>The local alignment algorithm, Smith–Waterman algorithm, ensures the best performance on accuracy and the most precise results with respect to its scoring scheme but it is very time-consuming.</a:t>
            </a:r>
          </a:p>
          <a:p>
            <a:endParaRPr lang="en-US" dirty="0"/>
          </a:p>
          <a:p>
            <a:r>
              <a:rPr lang="en-US" dirty="0"/>
              <a:t>BLAST is a seed-extension algorithm for database searching.</a:t>
            </a:r>
          </a:p>
          <a:p>
            <a:pPr marL="685800" indent="-338138">
              <a:buFont typeface="+mj-lt"/>
              <a:buAutoNum type="arabicPeriod"/>
            </a:pPr>
            <a:r>
              <a:rPr lang="en-US" dirty="0"/>
              <a:t>Identify a match for the seed sequence</a:t>
            </a:r>
          </a:p>
          <a:p>
            <a:pPr marL="685800" indent="-338138">
              <a:buFont typeface="+mj-lt"/>
              <a:buAutoNum type="arabicPeriod"/>
            </a:pPr>
            <a:r>
              <a:rPr lang="en-US" dirty="0"/>
              <a:t>Extend match using a local alignment </a:t>
            </a:r>
          </a:p>
          <a:p>
            <a:endParaRPr lang="en-US" dirty="0"/>
          </a:p>
          <a:p>
            <a:r>
              <a:rPr lang="en-US" dirty="0"/>
              <a:t>However, BLAST is still not fast enough for efficient alignments of millions of NGS reads.</a:t>
            </a:r>
          </a:p>
        </p:txBody>
      </p:sp>
      <p:sp>
        <p:nvSpPr>
          <p:cNvPr id="5" name="Slide Number Placeholder 4"/>
          <p:cNvSpPr>
            <a:spLocks noGrp="1"/>
          </p:cNvSpPr>
          <p:nvPr>
            <p:ph type="sldNum" sz="quarter" idx="12"/>
          </p:nvPr>
        </p:nvSpPr>
        <p:spPr/>
        <p:txBody>
          <a:bodyPr/>
          <a:lstStyle/>
          <a:p>
            <a:fld id="{9DA039C4-C5F2-1743-BB7A-5D831266C61E}" type="slidenum">
              <a:rPr lang="en-US" smtClean="0"/>
              <a:t>2</a:t>
            </a:fld>
            <a:endParaRPr lang="en-US"/>
          </a:p>
        </p:txBody>
      </p:sp>
    </p:spTree>
    <p:extLst>
      <p:ext uri="{BB962C8B-B14F-4D97-AF65-F5344CB8AC3E}">
        <p14:creationId xmlns:p14="http://schemas.microsoft.com/office/powerpoint/2010/main" val="1066608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format: SAM</a:t>
            </a:r>
          </a:p>
        </p:txBody>
      </p:sp>
      <p:sp>
        <p:nvSpPr>
          <p:cNvPr id="3" name="Content Placeholder 2"/>
          <p:cNvSpPr>
            <a:spLocks noGrp="1"/>
          </p:cNvSpPr>
          <p:nvPr>
            <p:ph idx="1"/>
          </p:nvPr>
        </p:nvSpPr>
        <p:spPr>
          <a:xfrm>
            <a:off x="457200" y="1198609"/>
            <a:ext cx="8094133" cy="4554491"/>
          </a:xfrm>
        </p:spPr>
        <p:txBody>
          <a:bodyPr>
            <a:normAutofit/>
          </a:bodyPr>
          <a:lstStyle/>
          <a:p>
            <a:r>
              <a:rPr lang="en-US" dirty="0"/>
              <a:t>SAM stands for </a:t>
            </a:r>
            <a:r>
              <a:rPr lang="en-US" b="1" u="sng" dirty="0"/>
              <a:t>S</a:t>
            </a:r>
            <a:r>
              <a:rPr lang="en-US" dirty="0"/>
              <a:t>equence </a:t>
            </a:r>
            <a:r>
              <a:rPr lang="en-US" b="1" u="sng" dirty="0"/>
              <a:t>A</a:t>
            </a:r>
            <a:r>
              <a:rPr lang="en-US" dirty="0"/>
              <a:t>lignment/</a:t>
            </a:r>
            <a:r>
              <a:rPr lang="en-US" b="1" u="sng" dirty="0"/>
              <a:t>M</a:t>
            </a:r>
            <a:r>
              <a:rPr lang="en-US" dirty="0"/>
              <a:t>ap format.</a:t>
            </a:r>
          </a:p>
          <a:p>
            <a:endParaRPr lang="en-US" dirty="0"/>
          </a:p>
          <a:p>
            <a:r>
              <a:rPr lang="en-US" dirty="0"/>
              <a:t>The Sequence Alignment/Map (SAM) format is a generic alignment format for storing read alignments against reference sequence.</a:t>
            </a:r>
          </a:p>
          <a:p>
            <a:endParaRPr lang="en-US" dirty="0"/>
          </a:p>
          <a:p>
            <a:r>
              <a:rPr lang="en-US" dirty="0"/>
              <a:t>The SAM/BAM format, together with </a:t>
            </a:r>
            <a:r>
              <a:rPr lang="en-US" dirty="0" err="1"/>
              <a:t>SAMtools</a:t>
            </a:r>
            <a:r>
              <a:rPr lang="en-US" dirty="0"/>
              <a:t>, enables a generic and modular approach to the analysis of genomic sequencing data.</a:t>
            </a:r>
          </a:p>
          <a:p>
            <a:endParaRPr lang="en-US" dirty="0"/>
          </a:p>
        </p:txBody>
      </p:sp>
      <p:sp>
        <p:nvSpPr>
          <p:cNvPr id="6" name="Slide Number Placeholder 5"/>
          <p:cNvSpPr>
            <a:spLocks noGrp="1"/>
          </p:cNvSpPr>
          <p:nvPr>
            <p:ph type="sldNum" sz="quarter" idx="12"/>
          </p:nvPr>
        </p:nvSpPr>
        <p:spPr/>
        <p:txBody>
          <a:bodyPr/>
          <a:lstStyle/>
          <a:p>
            <a:fld id="{9DA039C4-C5F2-1743-BB7A-5D831266C61E}" type="slidenum">
              <a:rPr lang="en-US" smtClean="0"/>
              <a:t>20</a:t>
            </a:fld>
            <a:endParaRPr lang="en-US"/>
          </a:p>
        </p:txBody>
      </p:sp>
    </p:spTree>
    <p:extLst>
      <p:ext uri="{BB962C8B-B14F-4D97-AF65-F5344CB8AC3E}">
        <p14:creationId xmlns:p14="http://schemas.microsoft.com/office/powerpoint/2010/main" val="1884942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about SAM/BAM format and </a:t>
            </a:r>
            <a:r>
              <a:rPr lang="en-US" dirty="0" err="1"/>
              <a:t>samtools</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21</a:t>
            </a:fld>
            <a:endParaRPr lang="en-US"/>
          </a:p>
        </p:txBody>
      </p:sp>
      <p:pic>
        <p:nvPicPr>
          <p:cNvPr id="5" name="Picture 4" descr="Screenshot 2019-02-17 12.25.4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6222" y="1239412"/>
            <a:ext cx="6053667" cy="1488525"/>
          </a:xfrm>
          <a:prstGeom prst="rect">
            <a:avLst/>
          </a:prstGeom>
        </p:spPr>
      </p:pic>
      <p:pic>
        <p:nvPicPr>
          <p:cNvPr id="6" name="Picture 5" descr="Screenshot 2019-02-17 12.25.3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29943"/>
            <a:ext cx="9144000" cy="3597003"/>
          </a:xfrm>
          <a:prstGeom prst="rect">
            <a:avLst/>
          </a:prstGeom>
        </p:spPr>
      </p:pic>
    </p:spTree>
    <p:extLst>
      <p:ext uri="{BB962C8B-B14F-4D97-AF65-F5344CB8AC3E}">
        <p14:creationId xmlns:p14="http://schemas.microsoft.com/office/powerpoint/2010/main" val="195539583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 section 1: headers</a:t>
            </a:r>
          </a:p>
        </p:txBody>
      </p:sp>
      <p:sp>
        <p:nvSpPr>
          <p:cNvPr id="3" name="Content Placeholder 2"/>
          <p:cNvSpPr>
            <a:spLocks noGrp="1"/>
          </p:cNvSpPr>
          <p:nvPr>
            <p:ph idx="1"/>
          </p:nvPr>
        </p:nvSpPr>
        <p:spPr>
          <a:xfrm>
            <a:off x="457200" y="1583842"/>
            <a:ext cx="8229600" cy="4131157"/>
          </a:xfrm>
        </p:spPr>
        <p:txBody>
          <a:bodyPr>
            <a:noAutofit/>
          </a:bodyPr>
          <a:lstStyle/>
          <a:p>
            <a:pPr marL="0" indent="0">
              <a:buNone/>
            </a:pPr>
            <a:r>
              <a:rPr lang="en-US" sz="2800" dirty="0"/>
              <a:t>In the header section, the line starts with ‘@’</a:t>
            </a:r>
          </a:p>
          <a:p>
            <a:pPr marL="0" indent="0">
              <a:buNone/>
            </a:pPr>
            <a:endParaRPr lang="en-US" sz="2800" dirty="0"/>
          </a:p>
          <a:p>
            <a:r>
              <a:rPr lang="en-US" sz="2800" dirty="0"/>
              <a:t>@SQ Reference sequence dictionary.</a:t>
            </a:r>
          </a:p>
          <a:p>
            <a:r>
              <a:rPr lang="en-US" sz="2800" dirty="0"/>
              <a:t>@RG Read group.</a:t>
            </a:r>
          </a:p>
          <a:p>
            <a:r>
              <a:rPr lang="en-US" sz="2800" dirty="0"/>
              <a:t>…</a:t>
            </a:r>
          </a:p>
        </p:txBody>
      </p:sp>
      <p:sp>
        <p:nvSpPr>
          <p:cNvPr id="4" name="Slide Number Placeholder 3"/>
          <p:cNvSpPr>
            <a:spLocks noGrp="1"/>
          </p:cNvSpPr>
          <p:nvPr>
            <p:ph type="sldNum" sz="quarter" idx="12"/>
          </p:nvPr>
        </p:nvSpPr>
        <p:spPr/>
        <p:txBody>
          <a:bodyPr/>
          <a:lstStyle/>
          <a:p>
            <a:fld id="{9DA039C4-C5F2-1743-BB7A-5D831266C61E}" type="slidenum">
              <a:rPr lang="en-US" smtClean="0"/>
              <a:t>22</a:t>
            </a:fld>
            <a:endParaRPr lang="en-US"/>
          </a:p>
        </p:txBody>
      </p:sp>
    </p:spTree>
    <p:extLst>
      <p:ext uri="{BB962C8B-B14F-4D97-AF65-F5344CB8AC3E}">
        <p14:creationId xmlns:p14="http://schemas.microsoft.com/office/powerpoint/2010/main" val="42810523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SAM section 2: the alignment section</a:t>
            </a:r>
          </a:p>
        </p:txBody>
      </p:sp>
      <p:sp>
        <p:nvSpPr>
          <p:cNvPr id="6" name="Oval 5"/>
          <p:cNvSpPr/>
          <p:nvPr/>
        </p:nvSpPr>
        <p:spPr>
          <a:xfrm>
            <a:off x="1909232" y="3509424"/>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1909232" y="4364585"/>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909232" y="4660920"/>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 name="Table 2"/>
          <p:cNvGraphicFramePr>
            <a:graphicFrameLocks noGrp="1"/>
          </p:cNvGraphicFramePr>
          <p:nvPr>
            <p:extLst>
              <p:ext uri="{D42A27DB-BD31-4B8C-83A1-F6EECF244321}">
                <p14:modId xmlns:p14="http://schemas.microsoft.com/office/powerpoint/2010/main" val="2016022084"/>
              </p:ext>
            </p:extLst>
          </p:nvPr>
        </p:nvGraphicFramePr>
        <p:xfrm>
          <a:off x="340781" y="2767728"/>
          <a:ext cx="6601883" cy="3611577"/>
        </p:xfrm>
        <a:graphic>
          <a:graphicData uri="http://schemas.openxmlformats.org/drawingml/2006/table">
            <a:tbl>
              <a:tblPr/>
              <a:tblGrid>
                <a:gridCol w="761075">
                  <a:extLst>
                    <a:ext uri="{9D8B030D-6E8A-4147-A177-3AD203B41FA5}">
                      <a16:colId xmlns:a16="http://schemas.microsoft.com/office/drawing/2014/main" val="20000"/>
                    </a:ext>
                  </a:extLst>
                </a:gridCol>
                <a:gridCol w="938069">
                  <a:extLst>
                    <a:ext uri="{9D8B030D-6E8A-4147-A177-3AD203B41FA5}">
                      <a16:colId xmlns:a16="http://schemas.microsoft.com/office/drawing/2014/main" val="20001"/>
                    </a:ext>
                  </a:extLst>
                </a:gridCol>
                <a:gridCol w="4902739">
                  <a:extLst>
                    <a:ext uri="{9D8B030D-6E8A-4147-A177-3AD203B41FA5}">
                      <a16:colId xmlns:a16="http://schemas.microsoft.com/office/drawing/2014/main" val="20002"/>
                    </a:ext>
                  </a:extLst>
                </a:gridCol>
              </a:tblGrid>
              <a:tr h="351375">
                <a:tc>
                  <a:txBody>
                    <a:bodyPr/>
                    <a:lstStyle/>
                    <a:p>
                      <a:pPr algn="ctr" fontAlgn="b"/>
                      <a:r>
                        <a:rPr lang="en-US" sz="1600" b="0" i="0" u="none" strike="noStrike" dirty="0">
                          <a:solidFill>
                            <a:srgbClr val="000000"/>
                          </a:solidFill>
                          <a:effectLst/>
                          <a:latin typeface="Calibri"/>
                        </a:rPr>
                        <a:t>No.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Description</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6382">
                <a:tc>
                  <a:txBody>
                    <a:bodyPr/>
                    <a:lstStyle/>
                    <a:p>
                      <a:pPr algn="ctr" fontAlgn="b"/>
                      <a:r>
                        <a:rPr lang="en-US" sz="1600" b="0" i="0" u="none" strike="noStrike" dirty="0">
                          <a:solidFill>
                            <a:srgbClr val="000000"/>
                          </a:solidFill>
                          <a:effectLst/>
                          <a:latin typeface="Calibri"/>
                        </a:rPr>
                        <a:t>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Query NAME of the read or the read pair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96382">
                <a:tc>
                  <a:txBody>
                    <a:bodyPr/>
                    <a:lstStyle/>
                    <a:p>
                      <a:pPr algn="ctr" fontAlgn="b"/>
                      <a:r>
                        <a:rPr lang="en-US" sz="1600" b="0" i="0" u="none" strike="noStrike" dirty="0">
                          <a:solidFill>
                            <a:srgbClr val="000000"/>
                          </a:solidFill>
                          <a:effectLst/>
                          <a:latin typeface="Calibri"/>
                        </a:rPr>
                        <a:t>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FLAG</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Bitwise FLAG (pairing, strand, mate strand, etc.)</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96382">
                <a:tc>
                  <a:txBody>
                    <a:bodyPr/>
                    <a:lstStyle/>
                    <a:p>
                      <a:pPr algn="ctr" fontAlgn="b"/>
                      <a:r>
                        <a:rPr lang="en-US" sz="1600" b="0" i="0" u="none" strike="noStrike">
                          <a:solidFill>
                            <a:srgbClr val="000000"/>
                          </a:solidFill>
                          <a:effectLst/>
                          <a:latin typeface="Calibri"/>
                        </a:rPr>
                        <a:t>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Reference sequence 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96382">
                <a:tc>
                  <a:txBody>
                    <a:bodyPr/>
                    <a:lstStyle/>
                    <a:p>
                      <a:pPr algn="ctr" fontAlgn="b"/>
                      <a:r>
                        <a:rPr lang="en-US" sz="1600" b="0" i="0" u="none" strike="noStrike" dirty="0">
                          <a:solidFill>
                            <a:srgbClr val="000000"/>
                          </a:solidFill>
                          <a:effectLst/>
                          <a:latin typeface="Calibri"/>
                        </a:rPr>
                        <a:t>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POS 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1-Based leftmost </a:t>
                      </a:r>
                      <a:r>
                        <a:rPr lang="en-US" sz="1600" b="0" i="0" u="none" strike="noStrike" dirty="0" err="1">
                          <a:solidFill>
                            <a:srgbClr val="000000"/>
                          </a:solidFill>
                          <a:effectLst/>
                          <a:latin typeface="Calibri"/>
                        </a:rPr>
                        <a:t>POSition</a:t>
                      </a:r>
                      <a:r>
                        <a:rPr lang="en-US" sz="1600" b="0" i="0" u="none" strike="noStrike" dirty="0">
                          <a:solidFill>
                            <a:srgbClr val="000000"/>
                          </a:solidFill>
                          <a:effectLst/>
                          <a:latin typeface="Calibri"/>
                        </a:rPr>
                        <a:t> of clipped alignment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96382">
                <a:tc>
                  <a:txBody>
                    <a:bodyPr/>
                    <a:lstStyle/>
                    <a:p>
                      <a:pPr algn="ctr" fontAlgn="b"/>
                      <a:r>
                        <a:rPr lang="en-US" sz="1600" b="0" i="0" u="none" strike="noStrike" dirty="0">
                          <a:solidFill>
                            <a:srgbClr val="000000"/>
                          </a:solidFill>
                          <a:effectLst/>
                          <a:latin typeface="Calibri"/>
                        </a:rPr>
                        <a:t>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MAPQ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err="1">
                          <a:solidFill>
                            <a:srgbClr val="000000"/>
                          </a:solidFill>
                          <a:effectLst/>
                          <a:latin typeface="Calibri"/>
                        </a:rPr>
                        <a:t>MAPping</a:t>
                      </a:r>
                      <a:r>
                        <a:rPr lang="en-US" sz="1600" b="0" i="0" u="none" strike="noStrike" dirty="0">
                          <a:solidFill>
                            <a:srgbClr val="000000"/>
                          </a:solidFill>
                          <a:effectLst/>
                          <a:latin typeface="Calibri"/>
                        </a:rPr>
                        <a:t> Quality (</a:t>
                      </a:r>
                      <a:r>
                        <a:rPr lang="en-US" sz="1600" b="0" i="0" u="none" strike="noStrike" dirty="0" err="1">
                          <a:solidFill>
                            <a:srgbClr val="000000"/>
                          </a:solidFill>
                          <a:effectLst/>
                          <a:latin typeface="Calibri"/>
                        </a:rPr>
                        <a:t>Phred</a:t>
                      </a:r>
                      <a:r>
                        <a:rPr lang="en-US" sz="1600" b="0" i="0" u="none" strike="noStrike" dirty="0">
                          <a:solidFill>
                            <a:srgbClr val="000000"/>
                          </a:solidFill>
                          <a:effectLst/>
                          <a:latin typeface="Calibri"/>
                        </a:rPr>
                        <a:t>-scaled)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96382">
                <a:tc>
                  <a:txBody>
                    <a:bodyPr/>
                    <a:lstStyle/>
                    <a:p>
                      <a:pPr algn="ctr" fontAlgn="b"/>
                      <a:r>
                        <a:rPr lang="en-US" sz="1600" b="0" i="0" u="none" strike="noStrike">
                          <a:solidFill>
                            <a:srgbClr val="000000"/>
                          </a:solidFill>
                          <a:effectLst/>
                          <a:latin typeface="Calibri"/>
                        </a:rPr>
                        <a:t>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CIGAR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Extended CIGAR string (operations: MIDNSHP)</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96382">
                <a:tc>
                  <a:txBody>
                    <a:bodyPr/>
                    <a:lstStyle/>
                    <a:p>
                      <a:pPr algn="ctr" fontAlgn="b"/>
                      <a:r>
                        <a:rPr lang="en-US" sz="1600" b="0" i="0" u="none" strike="noStrike">
                          <a:solidFill>
                            <a:srgbClr val="000000"/>
                          </a:solidFill>
                          <a:effectLst/>
                          <a:latin typeface="Calibri"/>
                        </a:rPr>
                        <a:t>7</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MRNM</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Mate Reference </a:t>
                      </a:r>
                      <a:r>
                        <a:rPr lang="en-US" sz="1600" b="0" i="0" u="none" strike="noStrike" dirty="0" err="1">
                          <a:solidFill>
                            <a:srgbClr val="000000"/>
                          </a:solidFill>
                          <a:effectLst/>
                          <a:latin typeface="Calibri"/>
                        </a:rPr>
                        <a:t>NaMe</a:t>
                      </a:r>
                      <a:r>
                        <a:rPr lang="en-US" sz="1600" b="0" i="0" u="none" strike="noStrike" dirty="0">
                          <a:solidFill>
                            <a:srgbClr val="000000"/>
                          </a:solidFill>
                          <a:effectLst/>
                          <a:latin typeface="Calibri"/>
                        </a:rPr>
                        <a:t> (‘=’ if same as 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96382">
                <a:tc>
                  <a:txBody>
                    <a:bodyPr/>
                    <a:lstStyle/>
                    <a:p>
                      <a:pPr algn="ctr" fontAlgn="b"/>
                      <a:r>
                        <a:rPr lang="en-US" sz="1600" b="0" i="0" u="none" strike="noStrike">
                          <a:solidFill>
                            <a:srgbClr val="000000"/>
                          </a:solidFill>
                          <a:effectLst/>
                          <a:latin typeface="Calibri"/>
                        </a:rPr>
                        <a:t>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MPOS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1-Based leftmost Mate </a:t>
                      </a:r>
                      <a:r>
                        <a:rPr lang="en-US" sz="1600" b="0" i="0" u="none" strike="noStrike" dirty="0" err="1">
                          <a:solidFill>
                            <a:srgbClr val="000000"/>
                          </a:solidFill>
                          <a:effectLst/>
                          <a:latin typeface="Calibri"/>
                        </a:rPr>
                        <a:t>POSition</a:t>
                      </a:r>
                      <a:endParaRPr lang="en-US" sz="1600" b="0" i="0" u="none" strike="noStrike" dirty="0">
                        <a:solidFill>
                          <a:srgbClr val="000000"/>
                        </a:solidFill>
                        <a:effectLst/>
                        <a:latin typeface="Calibri"/>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96382">
                <a:tc>
                  <a:txBody>
                    <a:bodyPr/>
                    <a:lstStyle/>
                    <a:p>
                      <a:pPr algn="ctr" fontAlgn="b"/>
                      <a:r>
                        <a:rPr lang="en-US" sz="1600" b="0" i="0" u="none" strike="noStrike">
                          <a:solidFill>
                            <a:srgbClr val="000000"/>
                          </a:solidFill>
                          <a:effectLst/>
                          <a:latin typeface="Calibri"/>
                        </a:rPr>
                        <a:t>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ISIZE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Inferred Insert 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96382">
                <a:tc>
                  <a:txBody>
                    <a:bodyPr/>
                    <a:lstStyle/>
                    <a:p>
                      <a:pPr algn="ctr" fontAlgn="b"/>
                      <a:r>
                        <a:rPr lang="en-US" sz="1600" b="0" i="0" u="none" strike="noStrike">
                          <a:solidFill>
                            <a:srgbClr val="000000"/>
                          </a:solidFill>
                          <a:effectLst/>
                          <a:latin typeface="Calibri"/>
                        </a:rPr>
                        <a:t>10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SEQ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Query </a:t>
                      </a:r>
                      <a:r>
                        <a:rPr lang="en-US" sz="1600" b="0" i="0" u="none" strike="noStrike" dirty="0" err="1">
                          <a:solidFill>
                            <a:srgbClr val="000000"/>
                          </a:solidFill>
                          <a:effectLst/>
                          <a:latin typeface="Calibri"/>
                        </a:rPr>
                        <a:t>SEQuence</a:t>
                      </a:r>
                      <a:r>
                        <a:rPr lang="en-US" sz="1600" b="0" i="0" u="none" strike="noStrike" dirty="0">
                          <a:solidFill>
                            <a:srgbClr val="000000"/>
                          </a:solidFill>
                          <a:effectLst/>
                          <a:latin typeface="Calibri"/>
                        </a:rPr>
                        <a:t> on the same strand as the reference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96382">
                <a:tc>
                  <a:txBody>
                    <a:bodyPr/>
                    <a:lstStyle/>
                    <a:p>
                      <a:pPr algn="ctr" fontAlgn="b"/>
                      <a:r>
                        <a:rPr lang="en-US" sz="1600" b="0" i="0" u="none" strike="noStrike">
                          <a:solidFill>
                            <a:srgbClr val="000000"/>
                          </a:solidFill>
                          <a:effectLst/>
                          <a:latin typeface="Calibri"/>
                        </a:rPr>
                        <a:t>11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QUAL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Query </a:t>
                      </a:r>
                      <a:r>
                        <a:rPr lang="en-US" sz="1600" b="0" i="0" u="none" strike="noStrike" dirty="0" err="1">
                          <a:solidFill>
                            <a:srgbClr val="000000"/>
                          </a:solidFill>
                          <a:effectLst/>
                          <a:latin typeface="Calibri"/>
                        </a:rPr>
                        <a:t>QUALity</a:t>
                      </a:r>
                      <a:r>
                        <a:rPr lang="en-US" sz="1600" b="0" i="0" u="none" strike="noStrike" dirty="0">
                          <a:solidFill>
                            <a:srgbClr val="000000"/>
                          </a:solidFill>
                          <a:effectLst/>
                          <a:latin typeface="Calibri"/>
                        </a:rPr>
                        <a:t> (ASCII-33=</a:t>
                      </a:r>
                      <a:r>
                        <a:rPr lang="en-US" sz="1600" b="0" i="0" u="none" strike="noStrike" dirty="0" err="1">
                          <a:solidFill>
                            <a:srgbClr val="000000"/>
                          </a:solidFill>
                          <a:effectLst/>
                          <a:latin typeface="Calibri"/>
                        </a:rPr>
                        <a:t>Phred</a:t>
                      </a:r>
                      <a:r>
                        <a:rPr lang="en-US" sz="1600" b="0" i="0" u="none" strike="noStrike" dirty="0">
                          <a:solidFill>
                            <a:srgbClr val="000000"/>
                          </a:solidFill>
                          <a:effectLst/>
                          <a:latin typeface="Calibri"/>
                        </a:rPr>
                        <a:t> base quality)</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4" name="TextBox 3"/>
          <p:cNvSpPr txBox="1"/>
          <p:nvPr/>
        </p:nvSpPr>
        <p:spPr>
          <a:xfrm>
            <a:off x="457200" y="1109141"/>
            <a:ext cx="8102601" cy="830997"/>
          </a:xfrm>
          <a:prstGeom prst="rect">
            <a:avLst/>
          </a:prstGeom>
          <a:noFill/>
        </p:spPr>
        <p:txBody>
          <a:bodyPr wrap="square" rtlCol="0">
            <a:spAutoFit/>
          </a:bodyPr>
          <a:lstStyle/>
          <a:p>
            <a:r>
              <a:rPr lang="en-US" sz="2400" dirty="0"/>
              <a:t>In SAM, each alignment line has 11 mandatory fields and a variable number of optional fields.</a:t>
            </a:r>
          </a:p>
        </p:txBody>
      </p:sp>
      <p:sp>
        <p:nvSpPr>
          <p:cNvPr id="9" name="Rectangle 8"/>
          <p:cNvSpPr/>
          <p:nvPr/>
        </p:nvSpPr>
        <p:spPr>
          <a:xfrm>
            <a:off x="389464" y="1957072"/>
            <a:ext cx="8382000" cy="707886"/>
          </a:xfrm>
          <a:prstGeom prst="rect">
            <a:avLst/>
          </a:prstGeom>
        </p:spPr>
        <p:txBody>
          <a:bodyPr wrap="square">
            <a:spAutoFit/>
          </a:bodyPr>
          <a:lstStyle/>
          <a:p>
            <a:r>
              <a:rPr lang="en-US" sz="1000" dirty="0">
                <a:latin typeface="Courier"/>
                <a:cs typeface="Courier"/>
              </a:rPr>
              <a:t>EAS600_70:5:1:3215:930	99	REF	2767401	60	100M	=	2767797	498	NTGATATTAACTTGTCCAATATGATCAAATAGCATTAACCCCCCCTCACAACGTCCTGCATAGGGAACACGTTTTCCCCTGTGCACCCACGACTAAATTT	!++*+87777@@@@@@@@@@@@@@@@@@@@&lt;::&lt;&lt;99989::32222298&amp;)--28888589179@@@@@##############################	NM:i:1	MD:Z:0A99	AS:i:99	XS:i:0</a:t>
            </a:r>
          </a:p>
        </p:txBody>
      </p:sp>
      <p:sp>
        <p:nvSpPr>
          <p:cNvPr id="10" name="TextBox 9"/>
          <p:cNvSpPr txBox="1"/>
          <p:nvPr/>
        </p:nvSpPr>
        <p:spPr>
          <a:xfrm>
            <a:off x="6942664" y="3072540"/>
            <a:ext cx="2216322" cy="3318430"/>
          </a:xfrm>
          <a:prstGeom prst="rect">
            <a:avLst/>
          </a:prstGeom>
          <a:noFill/>
        </p:spPr>
        <p:txBody>
          <a:bodyPr wrap="none" rtlCol="0">
            <a:spAutoFit/>
          </a:bodyPr>
          <a:lstStyle/>
          <a:p>
            <a:pPr algn="dist">
              <a:lnSpc>
                <a:spcPts val="2300"/>
              </a:lnSpc>
            </a:pPr>
            <a:r>
              <a:rPr lang="en-US" sz="1200" dirty="0">
                <a:latin typeface="Courier"/>
                <a:cs typeface="Courier"/>
              </a:rPr>
              <a:t>EAS600_70:5:1:3215:930</a:t>
            </a:r>
          </a:p>
          <a:p>
            <a:pPr algn="dist">
              <a:lnSpc>
                <a:spcPts val="2300"/>
              </a:lnSpc>
            </a:pPr>
            <a:r>
              <a:rPr lang="en-US" sz="1200" dirty="0">
                <a:latin typeface="Courier"/>
                <a:cs typeface="Courier"/>
              </a:rPr>
              <a:t>99</a:t>
            </a:r>
          </a:p>
          <a:p>
            <a:pPr algn="dist">
              <a:lnSpc>
                <a:spcPts val="2300"/>
              </a:lnSpc>
            </a:pPr>
            <a:r>
              <a:rPr lang="en-US" sz="1200" dirty="0">
                <a:latin typeface="Courier"/>
                <a:cs typeface="Courier"/>
              </a:rPr>
              <a:t>REF</a:t>
            </a:r>
          </a:p>
          <a:p>
            <a:pPr algn="dist">
              <a:lnSpc>
                <a:spcPts val="2300"/>
              </a:lnSpc>
            </a:pPr>
            <a:r>
              <a:rPr lang="en-US" sz="1200" dirty="0">
                <a:latin typeface="Courier"/>
                <a:cs typeface="Courier"/>
              </a:rPr>
              <a:t>2767401</a:t>
            </a:r>
          </a:p>
          <a:p>
            <a:pPr algn="dist">
              <a:lnSpc>
                <a:spcPts val="2300"/>
              </a:lnSpc>
            </a:pPr>
            <a:r>
              <a:rPr lang="en-US" sz="1200" dirty="0">
                <a:latin typeface="Courier"/>
                <a:cs typeface="Courier"/>
              </a:rPr>
              <a:t>60</a:t>
            </a:r>
          </a:p>
          <a:p>
            <a:pPr algn="dist">
              <a:lnSpc>
                <a:spcPts val="2300"/>
              </a:lnSpc>
            </a:pPr>
            <a:r>
              <a:rPr lang="en-US" sz="1200" dirty="0">
                <a:latin typeface="Courier"/>
                <a:cs typeface="Courier"/>
              </a:rPr>
              <a:t>100M</a:t>
            </a:r>
          </a:p>
          <a:p>
            <a:pPr algn="dist">
              <a:lnSpc>
                <a:spcPts val="2300"/>
              </a:lnSpc>
            </a:pPr>
            <a:r>
              <a:rPr lang="en-US" sz="1200" dirty="0">
                <a:latin typeface="Courier"/>
                <a:cs typeface="Courier"/>
              </a:rPr>
              <a:t>=</a:t>
            </a:r>
          </a:p>
          <a:p>
            <a:pPr algn="dist">
              <a:lnSpc>
                <a:spcPts val="2300"/>
              </a:lnSpc>
            </a:pPr>
            <a:r>
              <a:rPr lang="en-US" sz="1200" dirty="0">
                <a:latin typeface="Courier"/>
                <a:cs typeface="Courier"/>
              </a:rPr>
              <a:t>2767797</a:t>
            </a:r>
          </a:p>
          <a:p>
            <a:pPr algn="dist">
              <a:lnSpc>
                <a:spcPts val="2300"/>
              </a:lnSpc>
            </a:pPr>
            <a:r>
              <a:rPr lang="en-US" sz="1200" dirty="0">
                <a:latin typeface="Courier"/>
                <a:cs typeface="Courier"/>
              </a:rPr>
              <a:t>498</a:t>
            </a:r>
          </a:p>
          <a:p>
            <a:pPr algn="dist">
              <a:lnSpc>
                <a:spcPts val="2300"/>
              </a:lnSpc>
            </a:pPr>
            <a:r>
              <a:rPr lang="en-US" sz="1200" dirty="0">
                <a:latin typeface="Courier"/>
                <a:cs typeface="Courier"/>
              </a:rPr>
              <a:t>NTGATA…</a:t>
            </a:r>
          </a:p>
          <a:p>
            <a:pPr algn="dist">
              <a:lnSpc>
                <a:spcPts val="2300"/>
              </a:lnSpc>
            </a:pPr>
            <a:r>
              <a:rPr lang="en-US" sz="1200" dirty="0">
                <a:latin typeface="Courier"/>
                <a:cs typeface="Courier"/>
              </a:rPr>
              <a:t>!++*+8…</a:t>
            </a:r>
            <a:endParaRPr lang="en-US" sz="1200" dirty="0"/>
          </a:p>
        </p:txBody>
      </p:sp>
      <p:sp>
        <p:nvSpPr>
          <p:cNvPr id="11" name="TextBox 10"/>
          <p:cNvSpPr txBox="1"/>
          <p:nvPr/>
        </p:nvSpPr>
        <p:spPr>
          <a:xfrm>
            <a:off x="340781" y="6420932"/>
            <a:ext cx="1426292" cy="369332"/>
          </a:xfrm>
          <a:prstGeom prst="rect">
            <a:avLst/>
          </a:prstGeom>
          <a:noFill/>
        </p:spPr>
        <p:txBody>
          <a:bodyPr wrap="none" rtlCol="0">
            <a:spAutoFit/>
          </a:bodyPr>
          <a:lstStyle/>
          <a:p>
            <a:r>
              <a:rPr lang="en-US" dirty="0"/>
              <a:t>optional field</a:t>
            </a:r>
          </a:p>
        </p:txBody>
      </p:sp>
      <p:sp>
        <p:nvSpPr>
          <p:cNvPr id="5" name="Slide Number Placeholder 4"/>
          <p:cNvSpPr>
            <a:spLocks noGrp="1"/>
          </p:cNvSpPr>
          <p:nvPr>
            <p:ph type="sldNum" sz="quarter" idx="12"/>
          </p:nvPr>
        </p:nvSpPr>
        <p:spPr/>
        <p:txBody>
          <a:bodyPr/>
          <a:lstStyle/>
          <a:p>
            <a:fld id="{9DA039C4-C5F2-1743-BB7A-5D831266C61E}" type="slidenum">
              <a:rPr lang="en-US" smtClean="0"/>
              <a:t>23</a:t>
            </a:fld>
            <a:endParaRPr lang="en-US"/>
          </a:p>
        </p:txBody>
      </p:sp>
    </p:spTree>
    <p:extLst>
      <p:ext uri="{BB962C8B-B14F-4D97-AF65-F5344CB8AC3E}">
        <p14:creationId xmlns:p14="http://schemas.microsoft.com/office/powerpoint/2010/main" val="20801125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FLAG (for single-end or paired-end reads)</a:t>
            </a:r>
          </a:p>
        </p:txBody>
      </p:sp>
      <p:sp>
        <p:nvSpPr>
          <p:cNvPr id="8" name="TextBox 7"/>
          <p:cNvSpPr txBox="1"/>
          <p:nvPr/>
        </p:nvSpPr>
        <p:spPr>
          <a:xfrm>
            <a:off x="631871" y="5066414"/>
            <a:ext cx="6035877" cy="830997"/>
          </a:xfrm>
          <a:prstGeom prst="rect">
            <a:avLst/>
          </a:prstGeom>
          <a:noFill/>
        </p:spPr>
        <p:txBody>
          <a:bodyPr wrap="none" rtlCol="0">
            <a:spAutoFit/>
          </a:bodyPr>
          <a:lstStyle/>
          <a:p>
            <a:r>
              <a:rPr lang="en-US" sz="2400" dirty="0"/>
              <a:t>16				Reverse complemented</a:t>
            </a:r>
          </a:p>
          <a:p>
            <a:r>
              <a:rPr lang="en-US" sz="2400" dirty="0"/>
              <a:t>1 + 4 + 128 = 133	paired; segment unmapped; </a:t>
            </a:r>
          </a:p>
        </p:txBody>
      </p:sp>
      <p:graphicFrame>
        <p:nvGraphicFramePr>
          <p:cNvPr id="10" name="Table 9"/>
          <p:cNvGraphicFramePr>
            <a:graphicFrameLocks noGrp="1"/>
          </p:cNvGraphicFramePr>
          <p:nvPr>
            <p:extLst>
              <p:ext uri="{D42A27DB-BD31-4B8C-83A1-F6EECF244321}">
                <p14:modId xmlns:p14="http://schemas.microsoft.com/office/powerpoint/2010/main" val="3341876706"/>
              </p:ext>
            </p:extLst>
          </p:nvPr>
        </p:nvGraphicFramePr>
        <p:xfrm>
          <a:off x="575427" y="1739233"/>
          <a:ext cx="7926516" cy="3171435"/>
        </p:xfrm>
        <a:graphic>
          <a:graphicData uri="http://schemas.openxmlformats.org/drawingml/2006/table">
            <a:tbl>
              <a:tblPr/>
              <a:tblGrid>
                <a:gridCol w="1206805">
                  <a:extLst>
                    <a:ext uri="{9D8B030D-6E8A-4147-A177-3AD203B41FA5}">
                      <a16:colId xmlns:a16="http://schemas.microsoft.com/office/drawing/2014/main" val="20000"/>
                    </a:ext>
                  </a:extLst>
                </a:gridCol>
                <a:gridCol w="1028527">
                  <a:extLst>
                    <a:ext uri="{9D8B030D-6E8A-4147-A177-3AD203B41FA5}">
                      <a16:colId xmlns:a16="http://schemas.microsoft.com/office/drawing/2014/main" val="20001"/>
                    </a:ext>
                  </a:extLst>
                </a:gridCol>
                <a:gridCol w="5691184">
                  <a:extLst>
                    <a:ext uri="{9D8B030D-6E8A-4147-A177-3AD203B41FA5}">
                      <a16:colId xmlns:a16="http://schemas.microsoft.com/office/drawing/2014/main" val="20002"/>
                    </a:ext>
                  </a:extLst>
                </a:gridCol>
              </a:tblGrid>
              <a:tr h="414512">
                <a:tc>
                  <a:txBody>
                    <a:bodyPr/>
                    <a:lstStyle/>
                    <a:p>
                      <a:pPr algn="ctr" fontAlgn="b"/>
                      <a:r>
                        <a:rPr lang="en-US" sz="1200" b="1" i="0" u="none" strike="noStrike" dirty="0">
                          <a:solidFill>
                            <a:srgbClr val="666666"/>
                          </a:solidFill>
                          <a:effectLst/>
                          <a:latin typeface="Palatino Linotype"/>
                        </a:rPr>
                        <a:t>Hexadecimal Value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666666"/>
                          </a:solidFill>
                          <a:effectLst/>
                          <a:latin typeface="Palatino Linotype"/>
                        </a:rPr>
                        <a:t>Decimal Value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14211">
                <a:tc>
                  <a:txBody>
                    <a:bodyPr/>
                    <a:lstStyle/>
                    <a:p>
                      <a:pPr algn="ctr" fontAlgn="b"/>
                      <a:r>
                        <a:rPr lang="en-US" sz="1200" b="0" i="0" u="none" strike="noStrike" dirty="0">
                          <a:solidFill>
                            <a:srgbClr val="262626"/>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14512">
                <a:tc>
                  <a:txBody>
                    <a:bodyPr/>
                    <a:lstStyle/>
                    <a:p>
                      <a:pPr algn="ctr" fontAlgn="b"/>
                      <a:r>
                        <a:rPr lang="en-US" sz="1200" b="0" i="0" u="none" strike="noStrike">
                          <a:solidFill>
                            <a:srgbClr val="262626"/>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4211">
                <a:tc>
                  <a:txBody>
                    <a:bodyPr/>
                    <a:lstStyle/>
                    <a:p>
                      <a:pPr algn="ctr" fontAlgn="b"/>
                      <a:r>
                        <a:rPr lang="en-US" sz="1200" b="0" i="0" u="none" strike="noStrike">
                          <a:solidFill>
                            <a:srgbClr val="262626"/>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14211">
                <a:tc>
                  <a:txBody>
                    <a:bodyPr/>
                    <a:lstStyle/>
                    <a:p>
                      <a:pPr algn="ctr" fontAlgn="b"/>
                      <a:r>
                        <a:rPr lang="en-US" sz="1200" b="0" i="0" u="none" strike="noStrike">
                          <a:solidFill>
                            <a:srgbClr val="262626"/>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14211">
                <a:tc>
                  <a:txBody>
                    <a:bodyPr/>
                    <a:lstStyle/>
                    <a:p>
                      <a:pPr algn="ctr" fontAlgn="b"/>
                      <a:r>
                        <a:rPr lang="en-US" sz="1200" b="0" i="0" u="none" strike="noStrike">
                          <a:solidFill>
                            <a:srgbClr val="262626"/>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14211">
                <a:tc>
                  <a:txBody>
                    <a:bodyPr/>
                    <a:lstStyle/>
                    <a:p>
                      <a:pPr algn="ctr" fontAlgn="b"/>
                      <a:r>
                        <a:rPr lang="en-US" sz="1200" b="0" i="0" u="none" strike="noStrike">
                          <a:solidFill>
                            <a:srgbClr val="262626"/>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14211">
                <a:tc>
                  <a:txBody>
                    <a:bodyPr/>
                    <a:lstStyle/>
                    <a:p>
                      <a:pPr algn="ctr" fontAlgn="b"/>
                      <a:r>
                        <a:rPr lang="en-US" sz="1200" b="0" i="0" u="none" strike="noStrike">
                          <a:solidFill>
                            <a:srgbClr val="262626"/>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14211">
                <a:tc>
                  <a:txBody>
                    <a:bodyPr/>
                    <a:lstStyle/>
                    <a:p>
                      <a:pPr algn="ctr" fontAlgn="b"/>
                      <a:r>
                        <a:rPr lang="en-US" sz="1200" b="0" i="0" u="none" strike="noStrike">
                          <a:solidFill>
                            <a:srgbClr val="262626"/>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414512">
                <a:tc>
                  <a:txBody>
                    <a:bodyPr/>
                    <a:lstStyle/>
                    <a:p>
                      <a:pPr algn="ctr" fontAlgn="b"/>
                      <a:r>
                        <a:rPr lang="en-US" sz="1200" b="0" i="0" u="none" strike="noStrike">
                          <a:solidFill>
                            <a:srgbClr val="262626"/>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14211">
                <a:tc>
                  <a:txBody>
                    <a:bodyPr/>
                    <a:lstStyle/>
                    <a:p>
                      <a:pPr algn="ctr" fontAlgn="b"/>
                      <a:r>
                        <a:rPr lang="en-US" sz="1200" b="0" i="0" u="none" strike="noStrike">
                          <a:solidFill>
                            <a:srgbClr val="262626"/>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14211">
                <a:tc>
                  <a:txBody>
                    <a:bodyPr/>
                    <a:lstStyle/>
                    <a:p>
                      <a:pPr algn="ctr" fontAlgn="b"/>
                      <a:r>
                        <a:rPr lang="en-US" sz="1200" b="0" i="0" u="none" strike="noStrike">
                          <a:solidFill>
                            <a:srgbClr val="262626"/>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12" name="TextBox 11"/>
          <p:cNvSpPr txBox="1"/>
          <p:nvPr/>
        </p:nvSpPr>
        <p:spPr>
          <a:xfrm>
            <a:off x="355600" y="6503200"/>
            <a:ext cx="5226874" cy="184666"/>
          </a:xfrm>
          <a:prstGeom prst="rect">
            <a:avLst/>
          </a:prstGeom>
          <a:noFill/>
        </p:spPr>
        <p:txBody>
          <a:bodyPr wrap="none" rtlCol="0">
            <a:spAutoFit/>
          </a:bodyPr>
          <a:lstStyle/>
          <a:p>
            <a:r>
              <a:rPr lang="en-US" sz="600" dirty="0"/>
              <a:t>* http://</a:t>
            </a:r>
            <a:r>
              <a:rPr lang="en-US" sz="600" dirty="0" err="1"/>
              <a:t>support.illumina.com</a:t>
            </a:r>
            <a:r>
              <a:rPr lang="en-US" sz="600" dirty="0"/>
              <a:t>/help/</a:t>
            </a:r>
            <a:r>
              <a:rPr lang="en-US" sz="600" dirty="0" err="1"/>
              <a:t>SequencingAnalysisWorkflow</a:t>
            </a:r>
            <a:r>
              <a:rPr lang="en-US" sz="600" dirty="0"/>
              <a:t>/Content/Vault/Informatics/</a:t>
            </a:r>
            <a:r>
              <a:rPr lang="en-US" sz="600" dirty="0" err="1"/>
              <a:t>Sequencing_Analysis</a:t>
            </a:r>
            <a:r>
              <a:rPr lang="en-US" sz="600" dirty="0"/>
              <a:t>/CASAVA/</a:t>
            </a:r>
            <a:r>
              <a:rPr lang="en-US" sz="600" dirty="0" err="1"/>
              <a:t>swSEQ_mCA_BitwiseFlagValues.htm</a:t>
            </a:r>
            <a:endParaRPr lang="en-US" sz="600" dirty="0"/>
          </a:p>
        </p:txBody>
      </p:sp>
      <p:sp>
        <p:nvSpPr>
          <p:cNvPr id="13" name="TextBox 12"/>
          <p:cNvSpPr txBox="1"/>
          <p:nvPr/>
        </p:nvSpPr>
        <p:spPr>
          <a:xfrm>
            <a:off x="575427" y="1342245"/>
            <a:ext cx="1903624" cy="369332"/>
          </a:xfrm>
          <a:prstGeom prst="rect">
            <a:avLst/>
          </a:prstGeom>
          <a:noFill/>
        </p:spPr>
        <p:txBody>
          <a:bodyPr wrap="none" rtlCol="0">
            <a:spAutoFit/>
          </a:bodyPr>
          <a:lstStyle/>
          <a:p>
            <a:r>
              <a:rPr lang="en-US" dirty="0"/>
              <a:t>Bitwise flag values</a:t>
            </a:r>
          </a:p>
        </p:txBody>
      </p:sp>
      <p:sp>
        <p:nvSpPr>
          <p:cNvPr id="3" name="Slide Number Placeholder 2"/>
          <p:cNvSpPr>
            <a:spLocks noGrp="1"/>
          </p:cNvSpPr>
          <p:nvPr>
            <p:ph type="sldNum" sz="quarter" idx="12"/>
          </p:nvPr>
        </p:nvSpPr>
        <p:spPr/>
        <p:txBody>
          <a:bodyPr/>
          <a:lstStyle/>
          <a:p>
            <a:fld id="{9DA039C4-C5F2-1743-BB7A-5D831266C61E}" type="slidenum">
              <a:rPr lang="en-US" smtClean="0"/>
              <a:t>24</a:t>
            </a:fld>
            <a:endParaRPr lang="en-US"/>
          </a:p>
        </p:txBody>
      </p:sp>
    </p:spTree>
    <p:extLst>
      <p:ext uri="{BB962C8B-B14F-4D97-AF65-F5344CB8AC3E}">
        <p14:creationId xmlns:p14="http://schemas.microsoft.com/office/powerpoint/2010/main" val="21409781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4694"/>
            <a:ext cx="8229600" cy="772987"/>
          </a:xfrm>
        </p:spPr>
        <p:txBody>
          <a:bodyPr/>
          <a:lstStyle/>
          <a:p>
            <a:r>
              <a:rPr lang="en-US" dirty="0"/>
              <a:t>Problem: explain these decimal FLAG numbers </a:t>
            </a:r>
          </a:p>
        </p:txBody>
      </p:sp>
      <p:sp>
        <p:nvSpPr>
          <p:cNvPr id="3" name="Content Placeholder 2"/>
          <p:cNvSpPr>
            <a:spLocks noGrp="1"/>
          </p:cNvSpPr>
          <p:nvPr>
            <p:ph idx="1"/>
          </p:nvPr>
        </p:nvSpPr>
        <p:spPr>
          <a:xfrm>
            <a:off x="457200" y="934737"/>
            <a:ext cx="8229600" cy="2462390"/>
          </a:xfrm>
        </p:spPr>
        <p:txBody>
          <a:bodyPr>
            <a:normAutofit lnSpcReduction="10000"/>
          </a:bodyPr>
          <a:lstStyle/>
          <a:p>
            <a:pPr marL="0" indent="0" algn="ctr">
              <a:buNone/>
            </a:pPr>
            <a:r>
              <a:rPr lang="en-US" sz="4800" dirty="0"/>
              <a:t>73</a:t>
            </a:r>
          </a:p>
          <a:p>
            <a:pPr marL="0" indent="0" algn="ctr">
              <a:buNone/>
            </a:pPr>
            <a:r>
              <a:rPr lang="en-US" sz="4800" dirty="0"/>
              <a:t>81</a:t>
            </a:r>
          </a:p>
          <a:p>
            <a:pPr marL="0" indent="0" algn="ctr">
              <a:buNone/>
            </a:pPr>
            <a:r>
              <a:rPr lang="en-US" sz="4800" dirty="0"/>
              <a:t>192</a:t>
            </a:r>
          </a:p>
          <a:p>
            <a:endParaRPr lang="en-US" sz="4800" dirty="0"/>
          </a:p>
        </p:txBody>
      </p:sp>
      <p:sp>
        <p:nvSpPr>
          <p:cNvPr id="4" name="Slide Number Placeholder 3"/>
          <p:cNvSpPr>
            <a:spLocks noGrp="1"/>
          </p:cNvSpPr>
          <p:nvPr>
            <p:ph type="sldNum" sz="quarter" idx="12"/>
          </p:nvPr>
        </p:nvSpPr>
        <p:spPr/>
        <p:txBody>
          <a:bodyPr/>
          <a:lstStyle/>
          <a:p>
            <a:fld id="{9DA039C4-C5F2-1743-BB7A-5D831266C61E}" type="slidenum">
              <a:rPr lang="en-US" smtClean="0"/>
              <a:t>25</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596590879"/>
              </p:ext>
            </p:extLst>
          </p:nvPr>
        </p:nvGraphicFramePr>
        <p:xfrm>
          <a:off x="347135" y="3494618"/>
          <a:ext cx="8339665" cy="2895600"/>
        </p:xfrm>
        <a:graphic>
          <a:graphicData uri="http://schemas.openxmlformats.org/drawingml/2006/table">
            <a:tbl>
              <a:tblPr/>
              <a:tblGrid>
                <a:gridCol w="1536214">
                  <a:extLst>
                    <a:ext uri="{9D8B030D-6E8A-4147-A177-3AD203B41FA5}">
                      <a16:colId xmlns:a16="http://schemas.microsoft.com/office/drawing/2014/main" val="20000"/>
                    </a:ext>
                  </a:extLst>
                </a:gridCol>
                <a:gridCol w="1041345">
                  <a:extLst>
                    <a:ext uri="{9D8B030D-6E8A-4147-A177-3AD203B41FA5}">
                      <a16:colId xmlns:a16="http://schemas.microsoft.com/office/drawing/2014/main" val="20001"/>
                    </a:ext>
                  </a:extLst>
                </a:gridCol>
                <a:gridCol w="5762106">
                  <a:extLst>
                    <a:ext uri="{9D8B030D-6E8A-4147-A177-3AD203B41FA5}">
                      <a16:colId xmlns:a16="http://schemas.microsoft.com/office/drawing/2014/main" val="20002"/>
                    </a:ext>
                  </a:extLst>
                </a:gridCol>
              </a:tblGrid>
              <a:tr h="369325">
                <a:tc>
                  <a:txBody>
                    <a:bodyPr/>
                    <a:lstStyle/>
                    <a:p>
                      <a:pPr algn="ctr" fontAlgn="b"/>
                      <a:r>
                        <a:rPr lang="en-US" sz="1200" b="1" i="0" u="none" strike="noStrike" dirty="0">
                          <a:solidFill>
                            <a:srgbClr val="666666"/>
                          </a:solidFill>
                          <a:effectLst/>
                          <a:latin typeface="Palatino Linotype"/>
                        </a:rPr>
                        <a:t>Hexadecimal Value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666666"/>
                          </a:solidFill>
                          <a:effectLst/>
                          <a:latin typeface="Palatino Linotype"/>
                        </a:rPr>
                        <a:t>Decimal Value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90859">
                <a:tc>
                  <a:txBody>
                    <a:bodyPr/>
                    <a:lstStyle/>
                    <a:p>
                      <a:pPr algn="ctr" fontAlgn="b"/>
                      <a:r>
                        <a:rPr lang="en-US" sz="1200" b="0" i="0" u="none" strike="noStrike" dirty="0">
                          <a:solidFill>
                            <a:srgbClr val="262626"/>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69325">
                <a:tc>
                  <a:txBody>
                    <a:bodyPr/>
                    <a:lstStyle/>
                    <a:p>
                      <a:pPr algn="ctr" fontAlgn="b"/>
                      <a:r>
                        <a:rPr lang="en-US" sz="1200" b="0" i="0" u="none" strike="noStrike">
                          <a:solidFill>
                            <a:srgbClr val="262626"/>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90859">
                <a:tc>
                  <a:txBody>
                    <a:bodyPr/>
                    <a:lstStyle/>
                    <a:p>
                      <a:pPr algn="ctr" fontAlgn="b"/>
                      <a:r>
                        <a:rPr lang="en-US" sz="1200" b="0" i="0" u="none" strike="noStrike">
                          <a:solidFill>
                            <a:srgbClr val="262626"/>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0859">
                <a:tc>
                  <a:txBody>
                    <a:bodyPr/>
                    <a:lstStyle/>
                    <a:p>
                      <a:pPr algn="ctr" fontAlgn="b"/>
                      <a:r>
                        <a:rPr lang="en-US" sz="1200" b="0" i="0" u="none" strike="noStrike">
                          <a:solidFill>
                            <a:srgbClr val="262626"/>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90859">
                <a:tc>
                  <a:txBody>
                    <a:bodyPr/>
                    <a:lstStyle/>
                    <a:p>
                      <a:pPr algn="ctr" fontAlgn="b"/>
                      <a:r>
                        <a:rPr lang="en-US" sz="1200" b="0" i="0" u="none" strike="noStrike">
                          <a:solidFill>
                            <a:srgbClr val="262626"/>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90859">
                <a:tc>
                  <a:txBody>
                    <a:bodyPr/>
                    <a:lstStyle/>
                    <a:p>
                      <a:pPr algn="ctr" fontAlgn="b"/>
                      <a:r>
                        <a:rPr lang="en-US" sz="1200" b="0" i="0" u="none" strike="noStrike" dirty="0">
                          <a:solidFill>
                            <a:srgbClr val="262626"/>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90859">
                <a:tc>
                  <a:txBody>
                    <a:bodyPr/>
                    <a:lstStyle/>
                    <a:p>
                      <a:pPr algn="ctr" fontAlgn="b"/>
                      <a:r>
                        <a:rPr lang="en-US" sz="1200" b="0" i="0" u="none" strike="noStrike">
                          <a:solidFill>
                            <a:srgbClr val="262626"/>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90859">
                <a:tc>
                  <a:txBody>
                    <a:bodyPr/>
                    <a:lstStyle/>
                    <a:p>
                      <a:pPr algn="ctr" fontAlgn="b"/>
                      <a:r>
                        <a:rPr lang="en-US" sz="1200" b="0" i="0" u="none" strike="noStrike">
                          <a:solidFill>
                            <a:srgbClr val="262626"/>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369325">
                <a:tc>
                  <a:txBody>
                    <a:bodyPr/>
                    <a:lstStyle/>
                    <a:p>
                      <a:pPr algn="ctr" fontAlgn="b"/>
                      <a:r>
                        <a:rPr lang="en-US" sz="1200" b="0" i="0" u="none" strike="noStrike">
                          <a:solidFill>
                            <a:srgbClr val="262626"/>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90859">
                <a:tc>
                  <a:txBody>
                    <a:bodyPr/>
                    <a:lstStyle/>
                    <a:p>
                      <a:pPr algn="ctr" fontAlgn="b"/>
                      <a:r>
                        <a:rPr lang="en-US" sz="1200" b="0" i="0" u="none" strike="noStrike">
                          <a:solidFill>
                            <a:srgbClr val="262626"/>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90859">
                <a:tc>
                  <a:txBody>
                    <a:bodyPr/>
                    <a:lstStyle/>
                    <a:p>
                      <a:pPr algn="ctr" fontAlgn="b"/>
                      <a:r>
                        <a:rPr lang="en-US" sz="1200" b="0" i="0" u="none" strike="noStrike">
                          <a:solidFill>
                            <a:srgbClr val="262626"/>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75026912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MAPQ: Mapping quality</a:t>
            </a:r>
          </a:p>
        </p:txBody>
      </p:sp>
      <p:sp>
        <p:nvSpPr>
          <p:cNvPr id="3" name="Content Placeholder 2"/>
          <p:cNvSpPr>
            <a:spLocks noGrp="1"/>
          </p:cNvSpPr>
          <p:nvPr>
            <p:ph idx="1"/>
          </p:nvPr>
        </p:nvSpPr>
        <p:spPr>
          <a:xfrm>
            <a:off x="457200" y="1854489"/>
            <a:ext cx="8305800" cy="939224"/>
          </a:xfrm>
        </p:spPr>
        <p:txBody>
          <a:bodyPr/>
          <a:lstStyle/>
          <a:p>
            <a:r>
              <a:rPr lang="en-US" dirty="0"/>
              <a:t>MAPQ = −10 log</a:t>
            </a:r>
            <a:r>
              <a:rPr lang="en-US" baseline="-25000" dirty="0"/>
              <a:t>10</a:t>
            </a:r>
            <a:r>
              <a:rPr lang="en-US" dirty="0"/>
              <a:t> </a:t>
            </a:r>
            <a:r>
              <a:rPr lang="en-US" dirty="0" err="1"/>
              <a:t>Prob</a:t>
            </a:r>
            <a:r>
              <a:rPr lang="en-US" dirty="0"/>
              <a:t>{error mapping}, rounded to the nearest integer.</a:t>
            </a:r>
          </a:p>
        </p:txBody>
      </p:sp>
      <p:sp>
        <p:nvSpPr>
          <p:cNvPr id="4" name="TextBox 3"/>
          <p:cNvSpPr txBox="1"/>
          <p:nvPr/>
        </p:nvSpPr>
        <p:spPr>
          <a:xfrm>
            <a:off x="1676400" y="3335867"/>
            <a:ext cx="5663379" cy="1852815"/>
          </a:xfrm>
          <a:prstGeom prst="rect">
            <a:avLst/>
          </a:prstGeom>
          <a:noFill/>
        </p:spPr>
        <p:txBody>
          <a:bodyPr wrap="none" rtlCol="0">
            <a:spAutoFit/>
          </a:bodyPr>
          <a:lstStyle/>
          <a:p>
            <a:pPr>
              <a:lnSpc>
                <a:spcPct val="120000"/>
              </a:lnSpc>
            </a:pPr>
            <a:r>
              <a:rPr lang="en-US" sz="2400" dirty="0"/>
              <a:t>0:   </a:t>
            </a:r>
            <a:r>
              <a:rPr lang="en-US" sz="2400" dirty="0" err="1"/>
              <a:t>Prob</a:t>
            </a:r>
            <a:r>
              <a:rPr lang="en-US" sz="2400" dirty="0"/>
              <a:t>(error mapping) = 10</a:t>
            </a:r>
            <a:r>
              <a:rPr lang="en-US" sz="2400" baseline="30000" dirty="0"/>
              <a:t>0/(-10)</a:t>
            </a:r>
            <a:r>
              <a:rPr lang="en-US" sz="2400" dirty="0"/>
              <a:t> = 1</a:t>
            </a:r>
          </a:p>
          <a:p>
            <a:pPr>
              <a:lnSpc>
                <a:spcPct val="120000"/>
              </a:lnSpc>
            </a:pPr>
            <a:r>
              <a:rPr lang="en-US" sz="2400" dirty="0"/>
              <a:t>10: </a:t>
            </a:r>
            <a:r>
              <a:rPr lang="en-US" sz="2400" dirty="0" err="1"/>
              <a:t>Prob</a:t>
            </a:r>
            <a:r>
              <a:rPr lang="en-US" sz="2400" dirty="0"/>
              <a:t>(error mapping) = 10</a:t>
            </a:r>
            <a:r>
              <a:rPr lang="en-US" sz="2400" baseline="30000" dirty="0"/>
              <a:t>10/(-10)</a:t>
            </a:r>
            <a:r>
              <a:rPr lang="en-US" sz="2400" dirty="0"/>
              <a:t> = 0.1</a:t>
            </a:r>
          </a:p>
          <a:p>
            <a:pPr>
              <a:lnSpc>
                <a:spcPct val="120000"/>
              </a:lnSpc>
            </a:pPr>
            <a:r>
              <a:rPr lang="en-US" sz="2400" dirty="0"/>
              <a:t>30: </a:t>
            </a:r>
            <a:r>
              <a:rPr lang="en-US" sz="2400" dirty="0" err="1"/>
              <a:t>Prob</a:t>
            </a:r>
            <a:r>
              <a:rPr lang="en-US" sz="2400" dirty="0"/>
              <a:t>(error mapping) = 10</a:t>
            </a:r>
            <a:r>
              <a:rPr lang="en-US" sz="2400" baseline="30000" dirty="0"/>
              <a:t>30/(-10)</a:t>
            </a:r>
            <a:r>
              <a:rPr lang="en-US" sz="2400" dirty="0"/>
              <a:t> = 0.001</a:t>
            </a:r>
          </a:p>
          <a:p>
            <a:pPr>
              <a:lnSpc>
                <a:spcPct val="120000"/>
              </a:lnSpc>
            </a:pPr>
            <a:r>
              <a:rPr lang="en-US" sz="2400" dirty="0"/>
              <a:t>40: </a:t>
            </a:r>
            <a:r>
              <a:rPr lang="en-US" sz="2400" dirty="0" err="1"/>
              <a:t>Prob</a:t>
            </a:r>
            <a:r>
              <a:rPr lang="en-US" sz="2400" dirty="0"/>
              <a:t>(error mapping) = 10</a:t>
            </a:r>
            <a:r>
              <a:rPr lang="en-US" sz="2400" baseline="30000" dirty="0"/>
              <a:t>40/(-10)</a:t>
            </a:r>
            <a:r>
              <a:rPr lang="en-US" sz="2400" dirty="0"/>
              <a:t> = 0.0001</a:t>
            </a:r>
          </a:p>
        </p:txBody>
      </p:sp>
      <p:sp>
        <p:nvSpPr>
          <p:cNvPr id="5" name="Slide Number Placeholder 4"/>
          <p:cNvSpPr>
            <a:spLocks noGrp="1"/>
          </p:cNvSpPr>
          <p:nvPr>
            <p:ph type="sldNum" sz="quarter" idx="12"/>
          </p:nvPr>
        </p:nvSpPr>
        <p:spPr/>
        <p:txBody>
          <a:bodyPr/>
          <a:lstStyle/>
          <a:p>
            <a:fld id="{9DA039C4-C5F2-1743-BB7A-5D831266C61E}" type="slidenum">
              <a:rPr lang="en-US" smtClean="0"/>
              <a:t>26</a:t>
            </a:fld>
            <a:endParaRPr lang="en-US"/>
          </a:p>
        </p:txBody>
      </p:sp>
    </p:spTree>
    <p:extLst>
      <p:ext uri="{BB962C8B-B14F-4D97-AF65-F5344CB8AC3E}">
        <p14:creationId xmlns:p14="http://schemas.microsoft.com/office/powerpoint/2010/main" val="22642617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influencing mapping quality</a:t>
            </a:r>
          </a:p>
        </p:txBody>
      </p:sp>
      <p:sp>
        <p:nvSpPr>
          <p:cNvPr id="3" name="Content Placeholder 2"/>
          <p:cNvSpPr>
            <a:spLocks noGrp="1"/>
          </p:cNvSpPr>
          <p:nvPr>
            <p:ph idx="1"/>
          </p:nvPr>
        </p:nvSpPr>
        <p:spPr>
          <a:xfrm>
            <a:off x="457200" y="1384876"/>
            <a:ext cx="8229600" cy="676527"/>
          </a:xfrm>
        </p:spPr>
        <p:txBody>
          <a:bodyPr/>
          <a:lstStyle/>
          <a:p>
            <a:r>
              <a:rPr lang="en-US" dirty="0"/>
              <a:t>Alignment quality (matches, mismatches, gaps)</a:t>
            </a:r>
          </a:p>
          <a:p>
            <a:endParaRPr lang="en-US" dirty="0"/>
          </a:p>
          <a:p>
            <a:endParaRPr lang="en-US" dirty="0"/>
          </a:p>
          <a:p>
            <a:endParaRPr lang="en-US" dirty="0"/>
          </a:p>
        </p:txBody>
      </p:sp>
      <p:sp>
        <p:nvSpPr>
          <p:cNvPr id="4" name="TextBox 3"/>
          <p:cNvSpPr txBox="1"/>
          <p:nvPr/>
        </p:nvSpPr>
        <p:spPr>
          <a:xfrm>
            <a:off x="1722546" y="2061403"/>
            <a:ext cx="1708408" cy="923330"/>
          </a:xfrm>
          <a:prstGeom prst="rect">
            <a:avLst/>
          </a:prstGeom>
          <a:noFill/>
        </p:spPr>
        <p:txBody>
          <a:bodyPr wrap="none" rtlCol="0">
            <a:spAutoFit/>
          </a:bodyPr>
          <a:lstStyle/>
          <a:p>
            <a:r>
              <a:rPr lang="en-US" dirty="0">
                <a:latin typeface="Courier New"/>
                <a:cs typeface="Courier New"/>
              </a:rPr>
              <a:t>s: CTGTTGCT</a:t>
            </a:r>
          </a:p>
          <a:p>
            <a:r>
              <a:rPr lang="en-US" dirty="0">
                <a:latin typeface="Courier New"/>
                <a:cs typeface="Courier New"/>
              </a:rPr>
              <a:t>    ||</a:t>
            </a:r>
            <a:r>
              <a:rPr lang="en-US" dirty="0">
                <a:solidFill>
                  <a:srgbClr val="FF0000"/>
                </a:solidFill>
                <a:latin typeface="Courier New"/>
                <a:cs typeface="Courier New"/>
              </a:rPr>
              <a:t>|</a:t>
            </a:r>
            <a:r>
              <a:rPr lang="en-US" dirty="0">
                <a:latin typeface="Courier New"/>
                <a:cs typeface="Courier New"/>
              </a:rPr>
              <a:t>|||</a:t>
            </a:r>
          </a:p>
          <a:p>
            <a:r>
              <a:rPr lang="en-US" dirty="0">
                <a:latin typeface="Courier New"/>
                <a:cs typeface="Courier New"/>
              </a:rPr>
              <a:t>t: ATGCTGCA</a:t>
            </a:r>
          </a:p>
        </p:txBody>
      </p:sp>
      <p:grpSp>
        <p:nvGrpSpPr>
          <p:cNvPr id="21" name="Group 20"/>
          <p:cNvGrpSpPr/>
          <p:nvPr/>
        </p:nvGrpSpPr>
        <p:grpSpPr>
          <a:xfrm>
            <a:off x="796842" y="3812531"/>
            <a:ext cx="6835437" cy="922360"/>
            <a:chOff x="796842" y="3812531"/>
            <a:chExt cx="6835437" cy="922360"/>
          </a:xfrm>
        </p:grpSpPr>
        <p:sp>
          <p:nvSpPr>
            <p:cNvPr id="5" name="Rectangle 4"/>
            <p:cNvSpPr/>
            <p:nvPr/>
          </p:nvSpPr>
          <p:spPr>
            <a:xfrm flipV="1">
              <a:off x="1417745" y="4501517"/>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flipV="1">
              <a:off x="1722546" y="4501396"/>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flipV="1">
              <a:off x="4414946" y="4501397"/>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5773554" y="4075627"/>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3130252" y="4058064"/>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0" name="Parallelogram 9"/>
            <p:cNvSpPr/>
            <p:nvPr/>
          </p:nvSpPr>
          <p:spPr>
            <a:xfrm>
              <a:off x="1858012" y="4108864"/>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arallelogram 10"/>
            <p:cNvSpPr/>
            <p:nvPr/>
          </p:nvSpPr>
          <p:spPr>
            <a:xfrm flipH="1">
              <a:off x="3130251" y="4108864"/>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2083774" y="3812531"/>
              <a:ext cx="702123" cy="369332"/>
            </a:xfrm>
            <a:prstGeom prst="rect">
              <a:avLst/>
            </a:prstGeom>
            <a:noFill/>
          </p:spPr>
          <p:txBody>
            <a:bodyPr wrap="none" rtlCol="0">
              <a:spAutoFit/>
            </a:bodyPr>
            <a:lstStyle/>
            <a:p>
              <a:r>
                <a:rPr lang="en-US" dirty="0"/>
                <a:t>reads</a:t>
              </a:r>
            </a:p>
          </p:txBody>
        </p:sp>
        <p:sp>
          <p:nvSpPr>
            <p:cNvPr id="13" name="Parallelogram 12"/>
            <p:cNvSpPr/>
            <p:nvPr/>
          </p:nvSpPr>
          <p:spPr>
            <a:xfrm flipH="1">
              <a:off x="5773840" y="4109493"/>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flipV="1">
              <a:off x="5773840" y="4498712"/>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796842" y="4365559"/>
              <a:ext cx="505267" cy="369332"/>
            </a:xfrm>
            <a:prstGeom prst="rect">
              <a:avLst/>
            </a:prstGeom>
            <a:noFill/>
          </p:spPr>
          <p:txBody>
            <a:bodyPr wrap="none" rtlCol="0">
              <a:spAutoFit/>
            </a:bodyPr>
            <a:lstStyle/>
            <a:p>
              <a:r>
                <a:rPr lang="en-US" dirty="0"/>
                <a:t>Ref</a:t>
              </a:r>
            </a:p>
          </p:txBody>
        </p:sp>
      </p:grpSp>
      <p:sp>
        <p:nvSpPr>
          <p:cNvPr id="15" name="Slide Number Placeholder 14"/>
          <p:cNvSpPr>
            <a:spLocks noGrp="1"/>
          </p:cNvSpPr>
          <p:nvPr>
            <p:ph type="sldNum" sz="quarter" idx="12"/>
          </p:nvPr>
        </p:nvSpPr>
        <p:spPr/>
        <p:txBody>
          <a:bodyPr/>
          <a:lstStyle/>
          <a:p>
            <a:fld id="{9DA039C4-C5F2-1743-BB7A-5D831266C61E}" type="slidenum">
              <a:rPr lang="en-US" smtClean="0"/>
              <a:t>27</a:t>
            </a:fld>
            <a:endParaRPr lang="en-US"/>
          </a:p>
        </p:txBody>
      </p:sp>
      <p:sp>
        <p:nvSpPr>
          <p:cNvPr id="18" name="TextBox 17"/>
          <p:cNvSpPr txBox="1"/>
          <p:nvPr/>
        </p:nvSpPr>
        <p:spPr>
          <a:xfrm>
            <a:off x="1701800" y="5600700"/>
            <a:ext cx="5483091" cy="523220"/>
          </a:xfrm>
          <a:prstGeom prst="rect">
            <a:avLst/>
          </a:prstGeom>
          <a:noFill/>
        </p:spPr>
        <p:txBody>
          <a:bodyPr wrap="none" rtlCol="0">
            <a:spAutoFit/>
          </a:bodyPr>
          <a:lstStyle/>
          <a:p>
            <a:r>
              <a:rPr lang="en-US" sz="2800" dirty="0">
                <a:solidFill>
                  <a:srgbClr val="FF0000"/>
                </a:solidFill>
              </a:rPr>
              <a:t>Mapping quality ≠ Alignment quality</a:t>
            </a:r>
          </a:p>
        </p:txBody>
      </p:sp>
      <p:sp>
        <p:nvSpPr>
          <p:cNvPr id="20" name="Content Placeholder 2"/>
          <p:cNvSpPr txBox="1">
            <a:spLocks/>
          </p:cNvSpPr>
          <p:nvPr/>
        </p:nvSpPr>
        <p:spPr>
          <a:xfrm>
            <a:off x="457200" y="3287183"/>
            <a:ext cx="4029677" cy="52534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Mapping ambiguity</a:t>
            </a:r>
          </a:p>
        </p:txBody>
      </p:sp>
    </p:spTree>
    <p:extLst>
      <p:ext uri="{BB962C8B-B14F-4D97-AF65-F5344CB8AC3E}">
        <p14:creationId xmlns:p14="http://schemas.microsoft.com/office/powerpoint/2010/main" val="1293473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read with a high mapping score</a:t>
            </a:r>
          </a:p>
        </p:txBody>
      </p:sp>
      <p:sp>
        <p:nvSpPr>
          <p:cNvPr id="3" name="Content Placeholder 2"/>
          <p:cNvSpPr>
            <a:spLocks noGrp="1"/>
          </p:cNvSpPr>
          <p:nvPr>
            <p:ph idx="1"/>
          </p:nvPr>
        </p:nvSpPr>
        <p:spPr>
          <a:xfrm>
            <a:off x="712611" y="1400974"/>
            <a:ext cx="7854244" cy="2952304"/>
          </a:xfrm>
        </p:spPr>
        <p:txBody>
          <a:bodyPr/>
          <a:lstStyle/>
          <a:p>
            <a:r>
              <a:rPr lang="en-US" dirty="0"/>
              <a:t>A read alignment with a mapping quality 30 or above usually implies:</a:t>
            </a:r>
          </a:p>
          <a:p>
            <a:pPr marL="0" indent="0">
              <a:buNone/>
            </a:pPr>
            <a:endParaRPr lang="en-US" dirty="0"/>
          </a:p>
          <a:p>
            <a:pPr marL="0" indent="0">
              <a:buNone/>
            </a:pPr>
            <a:r>
              <a:rPr lang="en-US" dirty="0"/>
              <a:t>The read is mapped at the location with </a:t>
            </a:r>
            <a:r>
              <a:rPr lang="en-US" b="1" dirty="0">
                <a:solidFill>
                  <a:srgbClr val="FF0000"/>
                </a:solidFill>
              </a:rPr>
              <a:t>a high alignment score </a:t>
            </a:r>
            <a:r>
              <a:rPr lang="en-US" dirty="0"/>
              <a:t>and the read is not mapped to anywhere else or alignments at other locations are not as good as this alignment.</a:t>
            </a:r>
          </a:p>
        </p:txBody>
      </p:sp>
      <p:sp>
        <p:nvSpPr>
          <p:cNvPr id="4" name="Slide Number Placeholder 3"/>
          <p:cNvSpPr>
            <a:spLocks noGrp="1"/>
          </p:cNvSpPr>
          <p:nvPr>
            <p:ph type="sldNum" sz="quarter" idx="12"/>
          </p:nvPr>
        </p:nvSpPr>
        <p:spPr/>
        <p:txBody>
          <a:bodyPr/>
          <a:lstStyle/>
          <a:p>
            <a:fld id="{9DA039C4-C5F2-1743-BB7A-5D831266C61E}" type="slidenum">
              <a:rPr lang="en-US" smtClean="0"/>
              <a:t>28</a:t>
            </a:fld>
            <a:endParaRPr lang="en-US"/>
          </a:p>
        </p:txBody>
      </p:sp>
    </p:spTree>
    <p:extLst>
      <p:ext uri="{BB962C8B-B14F-4D97-AF65-F5344CB8AC3E}">
        <p14:creationId xmlns:p14="http://schemas.microsoft.com/office/powerpoint/2010/main" val="270103569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CIGAR</a:t>
            </a:r>
          </a:p>
        </p:txBody>
      </p:sp>
      <p:graphicFrame>
        <p:nvGraphicFramePr>
          <p:cNvPr id="4" name="Table 3"/>
          <p:cNvGraphicFramePr>
            <a:graphicFrameLocks noGrp="1"/>
          </p:cNvGraphicFramePr>
          <p:nvPr>
            <p:extLst>
              <p:ext uri="{D42A27DB-BD31-4B8C-83A1-F6EECF244321}">
                <p14:modId xmlns:p14="http://schemas.microsoft.com/office/powerpoint/2010/main" val="3688999769"/>
              </p:ext>
            </p:extLst>
          </p:nvPr>
        </p:nvGraphicFramePr>
        <p:xfrm>
          <a:off x="1168401" y="2831412"/>
          <a:ext cx="6608233" cy="3076522"/>
        </p:xfrm>
        <a:graphic>
          <a:graphicData uri="http://schemas.openxmlformats.org/drawingml/2006/table">
            <a:tbl>
              <a:tblPr/>
              <a:tblGrid>
                <a:gridCol w="1159933">
                  <a:extLst>
                    <a:ext uri="{9D8B030D-6E8A-4147-A177-3AD203B41FA5}">
                      <a16:colId xmlns:a16="http://schemas.microsoft.com/office/drawing/2014/main" val="20000"/>
                    </a:ext>
                  </a:extLst>
                </a:gridCol>
                <a:gridCol w="5448300">
                  <a:extLst>
                    <a:ext uri="{9D8B030D-6E8A-4147-A177-3AD203B41FA5}">
                      <a16:colId xmlns:a16="http://schemas.microsoft.com/office/drawing/2014/main" val="20001"/>
                    </a:ext>
                  </a:extLst>
                </a:gridCol>
              </a:tblGrid>
              <a:tr h="304800">
                <a:tc>
                  <a:txBody>
                    <a:bodyPr/>
                    <a:lstStyle/>
                    <a:p>
                      <a:pPr algn="ctr" fontAlgn="b"/>
                      <a:r>
                        <a:rPr lang="en-US" sz="1800" b="0" i="0" u="none" strike="noStrike" dirty="0">
                          <a:solidFill>
                            <a:srgbClr val="000000"/>
                          </a:solidFill>
                          <a:effectLst/>
                          <a:latin typeface="Calibri"/>
                        </a:rPr>
                        <a:t>Operation</a:t>
                      </a:r>
                    </a:p>
                  </a:txBody>
                  <a:tcPr marL="12700" marR="12700" marT="1270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800" b="0" i="0" u="none" strike="noStrike" dirty="0">
                          <a:solidFill>
                            <a:srgbClr val="000000"/>
                          </a:solidFill>
                          <a:effectLst/>
                          <a:latin typeface="Calibri"/>
                        </a:rPr>
                        <a:t>Description</a:t>
                      </a:r>
                    </a:p>
                  </a:txBody>
                  <a:tcPr marL="12700" marR="12700" marT="1270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algn="ctr" fontAlgn="b"/>
                      <a:r>
                        <a:rPr lang="en-US" sz="1800" b="0" i="0" u="none" strike="noStrike">
                          <a:solidFill>
                            <a:srgbClr val="000000"/>
                          </a:solidFill>
                          <a:effectLst/>
                          <a:latin typeface="Calibri"/>
                        </a:rPr>
                        <a:t>M</a:t>
                      </a:r>
                    </a:p>
                  </a:txBody>
                  <a:tcPr marL="12700" marR="12700" marT="1270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dirty="0">
                          <a:solidFill>
                            <a:srgbClr val="000000"/>
                          </a:solidFill>
                          <a:effectLst/>
                          <a:latin typeface="Calibri"/>
                        </a:rPr>
                        <a:t>alignment match (can be a sequence match or mismatch)</a:t>
                      </a:r>
                    </a:p>
                  </a:txBody>
                  <a:tcPr marL="12700" marR="12700" marT="12700"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292100">
                <a:tc>
                  <a:txBody>
                    <a:bodyPr/>
                    <a:lstStyle/>
                    <a:p>
                      <a:pPr algn="ctr" fontAlgn="b"/>
                      <a:r>
                        <a:rPr lang="en-US" sz="1800" b="0" i="0" u="none" strike="noStrike">
                          <a:solidFill>
                            <a:srgbClr val="000000"/>
                          </a:solidFill>
                          <a:effectLst/>
                          <a:latin typeface="Calibri"/>
                        </a:rPr>
                        <a:t>I</a:t>
                      </a:r>
                    </a:p>
                  </a:txBody>
                  <a:tcPr marL="12700" marR="12700" marT="12700" marB="0" anchor="b">
                    <a:lnL>
                      <a:noFill/>
                    </a:lnL>
                    <a:lnR>
                      <a:noFill/>
                    </a:lnR>
                    <a:lnT>
                      <a:noFill/>
                    </a:lnT>
                    <a:lnB>
                      <a:noFill/>
                    </a:lnB>
                  </a:tcPr>
                </a:tc>
                <a:tc>
                  <a:txBody>
                    <a:bodyPr/>
                    <a:lstStyle/>
                    <a:p>
                      <a:pPr algn="l" fontAlgn="b"/>
                      <a:r>
                        <a:rPr lang="en-US" sz="1800" b="0" i="0" u="none" strike="noStrike" dirty="0">
                          <a:solidFill>
                            <a:srgbClr val="000000"/>
                          </a:solidFill>
                          <a:effectLst/>
                          <a:latin typeface="Calibri"/>
                        </a:rPr>
                        <a:t>insertion to the reference</a:t>
                      </a:r>
                    </a:p>
                  </a:txBody>
                  <a:tcPr marL="12700" marR="12700" marT="12700" marB="0" anchor="b">
                    <a:lnL>
                      <a:noFill/>
                    </a:lnL>
                    <a:lnR>
                      <a:noFill/>
                    </a:lnR>
                    <a:lnT>
                      <a:noFill/>
                    </a:lnT>
                    <a:lnB>
                      <a:noFill/>
                    </a:lnB>
                  </a:tcPr>
                </a:tc>
                <a:extLst>
                  <a:ext uri="{0D108BD9-81ED-4DB2-BD59-A6C34878D82A}">
                    <a16:rowId xmlns:a16="http://schemas.microsoft.com/office/drawing/2014/main" val="10002"/>
                  </a:ext>
                </a:extLst>
              </a:tr>
              <a:tr h="292100">
                <a:tc>
                  <a:txBody>
                    <a:bodyPr/>
                    <a:lstStyle/>
                    <a:p>
                      <a:pPr algn="ctr" fontAlgn="b"/>
                      <a:r>
                        <a:rPr lang="en-US" sz="1800" b="0" i="0" u="none" strike="noStrike">
                          <a:solidFill>
                            <a:srgbClr val="000000"/>
                          </a:solidFill>
                          <a:effectLst/>
                          <a:latin typeface="Calibri"/>
                        </a:rPr>
                        <a:t>D</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deletion from the reference</a:t>
                      </a:r>
                    </a:p>
                  </a:txBody>
                  <a:tcPr marL="12700" marR="12700" marT="12700" marB="0" anchor="b">
                    <a:lnL>
                      <a:noFill/>
                    </a:lnL>
                    <a:lnR>
                      <a:noFill/>
                    </a:lnR>
                    <a:lnT>
                      <a:noFill/>
                    </a:lnT>
                    <a:lnB>
                      <a:noFill/>
                    </a:lnB>
                  </a:tcPr>
                </a:tc>
                <a:extLst>
                  <a:ext uri="{0D108BD9-81ED-4DB2-BD59-A6C34878D82A}">
                    <a16:rowId xmlns:a16="http://schemas.microsoft.com/office/drawing/2014/main" val="10003"/>
                  </a:ext>
                </a:extLst>
              </a:tr>
              <a:tr h="292100">
                <a:tc>
                  <a:txBody>
                    <a:bodyPr/>
                    <a:lstStyle/>
                    <a:p>
                      <a:pPr algn="ctr" fontAlgn="b"/>
                      <a:r>
                        <a:rPr lang="en-US" sz="1800" b="0" i="0" u="none" strike="noStrike">
                          <a:solidFill>
                            <a:srgbClr val="000000"/>
                          </a:solidFill>
                          <a:effectLst/>
                          <a:latin typeface="Calibri"/>
                        </a:rPr>
                        <a:t>N</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skipped region from the reference</a:t>
                      </a:r>
                    </a:p>
                  </a:txBody>
                  <a:tcPr marL="12700" marR="12700" marT="12700" marB="0" anchor="b">
                    <a:lnL>
                      <a:noFill/>
                    </a:lnL>
                    <a:lnR>
                      <a:noFill/>
                    </a:lnR>
                    <a:lnT>
                      <a:noFill/>
                    </a:lnT>
                    <a:lnB>
                      <a:noFill/>
                    </a:lnB>
                  </a:tcPr>
                </a:tc>
                <a:extLst>
                  <a:ext uri="{0D108BD9-81ED-4DB2-BD59-A6C34878D82A}">
                    <a16:rowId xmlns:a16="http://schemas.microsoft.com/office/drawing/2014/main" val="10004"/>
                  </a:ext>
                </a:extLst>
              </a:tr>
              <a:tr h="292100">
                <a:tc>
                  <a:txBody>
                    <a:bodyPr/>
                    <a:lstStyle/>
                    <a:p>
                      <a:pPr algn="ctr" fontAlgn="b"/>
                      <a:r>
                        <a:rPr lang="en-US" sz="1800" b="0" i="0" u="none" strike="noStrike">
                          <a:solidFill>
                            <a:srgbClr val="000000"/>
                          </a:solidFill>
                          <a:effectLst/>
                          <a:latin typeface="Calibri"/>
                        </a:rPr>
                        <a:t>S</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soft clipping (clipped sequences present in SEQ)</a:t>
                      </a:r>
                    </a:p>
                  </a:txBody>
                  <a:tcPr marL="12700" marR="12700" marT="12700" marB="0" anchor="b">
                    <a:lnL>
                      <a:noFill/>
                    </a:lnL>
                    <a:lnR>
                      <a:noFill/>
                    </a:lnR>
                    <a:lnT>
                      <a:noFill/>
                    </a:lnT>
                    <a:lnB>
                      <a:noFill/>
                    </a:lnB>
                  </a:tcPr>
                </a:tc>
                <a:extLst>
                  <a:ext uri="{0D108BD9-81ED-4DB2-BD59-A6C34878D82A}">
                    <a16:rowId xmlns:a16="http://schemas.microsoft.com/office/drawing/2014/main" val="10005"/>
                  </a:ext>
                </a:extLst>
              </a:tr>
              <a:tr h="292100">
                <a:tc>
                  <a:txBody>
                    <a:bodyPr/>
                    <a:lstStyle/>
                    <a:p>
                      <a:pPr algn="ctr" fontAlgn="b"/>
                      <a:r>
                        <a:rPr lang="en-US" sz="1800" b="0" i="0" u="none" strike="noStrike">
                          <a:solidFill>
                            <a:srgbClr val="000000"/>
                          </a:solidFill>
                          <a:effectLst/>
                          <a:latin typeface="Calibri"/>
                        </a:rPr>
                        <a:t>H</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hard clipping (clipped sequences NOT present in SEQ)</a:t>
                      </a:r>
                    </a:p>
                  </a:txBody>
                  <a:tcPr marL="12700" marR="12700" marT="12700" marB="0" anchor="b">
                    <a:lnL>
                      <a:noFill/>
                    </a:lnL>
                    <a:lnR>
                      <a:noFill/>
                    </a:lnR>
                    <a:lnT>
                      <a:noFill/>
                    </a:lnT>
                    <a:lnB>
                      <a:noFill/>
                    </a:lnB>
                  </a:tcPr>
                </a:tc>
                <a:extLst>
                  <a:ext uri="{0D108BD9-81ED-4DB2-BD59-A6C34878D82A}">
                    <a16:rowId xmlns:a16="http://schemas.microsoft.com/office/drawing/2014/main" val="10006"/>
                  </a:ext>
                </a:extLst>
              </a:tr>
              <a:tr h="245469">
                <a:tc>
                  <a:txBody>
                    <a:bodyPr/>
                    <a:lstStyle/>
                    <a:p>
                      <a:pPr algn="ctr" fontAlgn="b"/>
                      <a:r>
                        <a:rPr lang="en-US" sz="1800" b="0" i="0" u="none" strike="noStrike">
                          <a:solidFill>
                            <a:schemeClr val="bg1">
                              <a:lumMod val="50000"/>
                            </a:schemeClr>
                          </a:solidFill>
                          <a:effectLst/>
                          <a:latin typeface="Calibri"/>
                        </a:rPr>
                        <a:t>P</a:t>
                      </a:r>
                    </a:p>
                  </a:txBody>
                  <a:tcPr marL="12700" marR="12700" marT="12700" marB="0" anchor="b">
                    <a:lnL>
                      <a:noFill/>
                    </a:lnL>
                    <a:lnR>
                      <a:noFill/>
                    </a:lnR>
                    <a:lnT>
                      <a:noFill/>
                    </a:lnT>
                    <a:lnB>
                      <a:noFill/>
                    </a:lnB>
                  </a:tcPr>
                </a:tc>
                <a:tc>
                  <a:txBody>
                    <a:bodyPr/>
                    <a:lstStyle/>
                    <a:p>
                      <a:pPr algn="l" fontAlgn="b"/>
                      <a:r>
                        <a:rPr lang="en-US" sz="1800" b="0" i="0" u="none" strike="noStrike" dirty="0">
                          <a:solidFill>
                            <a:schemeClr val="bg1">
                              <a:lumMod val="50000"/>
                            </a:schemeClr>
                          </a:solidFill>
                          <a:effectLst/>
                          <a:latin typeface="Calibri"/>
                        </a:rPr>
                        <a:t>padding (silent deletion from padded reference)</a:t>
                      </a:r>
                    </a:p>
                  </a:txBody>
                  <a:tcPr marL="12700" marR="12700" marT="12700" marB="0" anchor="b">
                    <a:lnL>
                      <a:noFill/>
                    </a:lnL>
                    <a:lnR>
                      <a:noFill/>
                    </a:lnR>
                    <a:lnT>
                      <a:noFill/>
                    </a:lnT>
                    <a:lnB>
                      <a:noFill/>
                    </a:lnB>
                  </a:tcPr>
                </a:tc>
                <a:extLst>
                  <a:ext uri="{0D108BD9-81ED-4DB2-BD59-A6C34878D82A}">
                    <a16:rowId xmlns:a16="http://schemas.microsoft.com/office/drawing/2014/main" val="10007"/>
                  </a:ext>
                </a:extLst>
              </a:tr>
              <a:tr h="427302">
                <a:tc>
                  <a:txBody>
                    <a:bodyPr/>
                    <a:lstStyle/>
                    <a:p>
                      <a:pPr algn="ctr" fontAlgn="b"/>
                      <a:r>
                        <a:rPr lang="en-US" sz="1800" b="0" i="0" u="none" strike="noStrike">
                          <a:solidFill>
                            <a:schemeClr val="bg1">
                              <a:lumMod val="50000"/>
                            </a:schemeClr>
                          </a:solidFill>
                          <a:effectLst/>
                          <a:latin typeface="Calibri"/>
                        </a:rPr>
                        <a:t>=</a:t>
                      </a:r>
                    </a:p>
                  </a:txBody>
                  <a:tcPr marL="12700" marR="12700" marT="12700" marB="0" anchor="b">
                    <a:lnL>
                      <a:noFill/>
                    </a:lnL>
                    <a:lnR>
                      <a:noFill/>
                    </a:lnR>
                    <a:lnT>
                      <a:noFill/>
                    </a:lnT>
                    <a:lnB>
                      <a:noFill/>
                    </a:lnB>
                  </a:tcPr>
                </a:tc>
                <a:tc>
                  <a:txBody>
                    <a:bodyPr/>
                    <a:lstStyle/>
                    <a:p>
                      <a:pPr algn="l" fontAlgn="b"/>
                      <a:r>
                        <a:rPr lang="en-US" sz="1800" b="0" i="0" u="none" strike="noStrike" dirty="0">
                          <a:solidFill>
                            <a:schemeClr val="bg1">
                              <a:lumMod val="50000"/>
                            </a:schemeClr>
                          </a:solidFill>
                          <a:effectLst/>
                          <a:latin typeface="Calibri"/>
                        </a:rPr>
                        <a:t>sequence match</a:t>
                      </a:r>
                    </a:p>
                  </a:txBody>
                  <a:tcPr marL="12700" marR="12700" marT="12700" marB="0" anchor="b">
                    <a:lnL>
                      <a:noFill/>
                    </a:lnL>
                    <a:lnR>
                      <a:noFill/>
                    </a:lnR>
                    <a:lnT>
                      <a:noFill/>
                    </a:lnT>
                    <a:lnB>
                      <a:noFill/>
                    </a:lnB>
                  </a:tcPr>
                </a:tc>
                <a:extLst>
                  <a:ext uri="{0D108BD9-81ED-4DB2-BD59-A6C34878D82A}">
                    <a16:rowId xmlns:a16="http://schemas.microsoft.com/office/drawing/2014/main" val="10008"/>
                  </a:ext>
                </a:extLst>
              </a:tr>
              <a:tr h="304800">
                <a:tc>
                  <a:txBody>
                    <a:bodyPr/>
                    <a:lstStyle/>
                    <a:p>
                      <a:pPr algn="ctr" fontAlgn="b"/>
                      <a:r>
                        <a:rPr lang="en-US" sz="1800" b="0" i="0" u="none" strike="noStrike">
                          <a:solidFill>
                            <a:schemeClr val="bg1">
                              <a:lumMod val="50000"/>
                            </a:schemeClr>
                          </a:solidFill>
                          <a:effectLst/>
                          <a:latin typeface="Calibri"/>
                        </a:rPr>
                        <a:t>X</a:t>
                      </a:r>
                    </a:p>
                  </a:txBody>
                  <a:tcPr marL="12700" marR="12700" marT="1270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800" b="0" i="0" u="none" strike="noStrike" dirty="0">
                          <a:solidFill>
                            <a:schemeClr val="bg1">
                              <a:lumMod val="50000"/>
                            </a:schemeClr>
                          </a:solidFill>
                          <a:effectLst/>
                          <a:latin typeface="Calibri"/>
                        </a:rPr>
                        <a:t>sequence mismatch</a:t>
                      </a:r>
                    </a:p>
                  </a:txBody>
                  <a:tcPr marL="12700" marR="12700" marT="1270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5" name="TextBox 4"/>
          <p:cNvSpPr txBox="1"/>
          <p:nvPr/>
        </p:nvSpPr>
        <p:spPr>
          <a:xfrm>
            <a:off x="1413934" y="5907934"/>
            <a:ext cx="6815666" cy="369332"/>
          </a:xfrm>
          <a:prstGeom prst="rect">
            <a:avLst/>
          </a:prstGeom>
          <a:noFill/>
        </p:spPr>
        <p:txBody>
          <a:bodyPr wrap="square" rtlCol="0">
            <a:spAutoFit/>
          </a:bodyPr>
          <a:lstStyle/>
          <a:p>
            <a:r>
              <a:rPr lang="en-US" dirty="0">
                <a:solidFill>
                  <a:srgbClr val="FF0000"/>
                </a:solidFill>
              </a:rPr>
              <a:t>For mRNA-to-genome alignment, an N operation represents an intron. </a:t>
            </a:r>
          </a:p>
        </p:txBody>
      </p:sp>
      <p:sp>
        <p:nvSpPr>
          <p:cNvPr id="6" name="TextBox 5"/>
          <p:cNvSpPr txBox="1"/>
          <p:nvPr/>
        </p:nvSpPr>
        <p:spPr>
          <a:xfrm>
            <a:off x="914401" y="6352143"/>
            <a:ext cx="2675808" cy="369332"/>
          </a:xfrm>
          <a:prstGeom prst="rect">
            <a:avLst/>
          </a:prstGeom>
          <a:noFill/>
        </p:spPr>
        <p:txBody>
          <a:bodyPr wrap="none" rtlCol="0">
            <a:spAutoFit/>
          </a:bodyPr>
          <a:lstStyle/>
          <a:p>
            <a:r>
              <a:rPr lang="en-US" dirty="0">
                <a:solidFill>
                  <a:schemeClr val="bg1">
                    <a:lumMod val="50000"/>
                  </a:schemeClr>
                </a:solidFill>
              </a:rPr>
              <a:t>P, =, and X are rarely used.</a:t>
            </a:r>
          </a:p>
        </p:txBody>
      </p:sp>
      <p:sp>
        <p:nvSpPr>
          <p:cNvPr id="3" name="Slide Number Placeholder 2"/>
          <p:cNvSpPr>
            <a:spLocks noGrp="1"/>
          </p:cNvSpPr>
          <p:nvPr>
            <p:ph type="sldNum" sz="quarter" idx="12"/>
          </p:nvPr>
        </p:nvSpPr>
        <p:spPr/>
        <p:txBody>
          <a:bodyPr/>
          <a:lstStyle/>
          <a:p>
            <a:fld id="{9DA039C4-C5F2-1743-BB7A-5D831266C61E}" type="slidenum">
              <a:rPr lang="en-US" smtClean="0"/>
              <a:t>29</a:t>
            </a:fld>
            <a:endParaRPr lang="en-US"/>
          </a:p>
        </p:txBody>
      </p:sp>
      <p:sp>
        <p:nvSpPr>
          <p:cNvPr id="7" name="TextBox 6"/>
          <p:cNvSpPr txBox="1"/>
          <p:nvPr/>
        </p:nvSpPr>
        <p:spPr>
          <a:xfrm>
            <a:off x="965200" y="1117350"/>
            <a:ext cx="4067941" cy="1569660"/>
          </a:xfrm>
          <a:prstGeom prst="rect">
            <a:avLst/>
          </a:prstGeom>
          <a:noFill/>
        </p:spPr>
        <p:txBody>
          <a:bodyPr wrap="none" rtlCol="0">
            <a:spAutoFit/>
          </a:bodyPr>
          <a:lstStyle/>
          <a:p>
            <a:r>
              <a:rPr lang="en-US" sz="2400" dirty="0"/>
              <a:t>Example 1:   100M</a:t>
            </a:r>
          </a:p>
          <a:p>
            <a:r>
              <a:rPr lang="en-US" sz="2400" dirty="0"/>
              <a:t>Example 2:   24M188N83M</a:t>
            </a:r>
          </a:p>
          <a:p>
            <a:r>
              <a:rPr lang="en-US" sz="2400" dirty="0"/>
              <a:t>Example 3:   80M1I20M2D60M</a:t>
            </a:r>
          </a:p>
          <a:p>
            <a:r>
              <a:rPr lang="en-US" sz="2400" dirty="0"/>
              <a:t>Example 4:   98M2S</a:t>
            </a:r>
          </a:p>
        </p:txBody>
      </p:sp>
    </p:spTree>
    <p:extLst>
      <p:ext uri="{BB962C8B-B14F-4D97-AF65-F5344CB8AC3E}">
        <p14:creationId xmlns:p14="http://schemas.microsoft.com/office/powerpoint/2010/main" val="42810523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Relationship among different algorithms</a:t>
            </a:r>
          </a:p>
        </p:txBody>
      </p:sp>
      <p:sp>
        <p:nvSpPr>
          <p:cNvPr id="5" name="TextBox 4"/>
          <p:cNvSpPr txBox="1"/>
          <p:nvPr/>
        </p:nvSpPr>
        <p:spPr>
          <a:xfrm>
            <a:off x="584200" y="6370711"/>
            <a:ext cx="4198585" cy="215444"/>
          </a:xfrm>
          <a:prstGeom prst="rect">
            <a:avLst/>
          </a:prstGeom>
          <a:noFill/>
        </p:spPr>
        <p:txBody>
          <a:bodyPr wrap="none" rtlCol="0">
            <a:spAutoFit/>
          </a:bodyPr>
          <a:lstStyle/>
          <a:p>
            <a:r>
              <a:rPr lang="en-US" sz="800" dirty="0"/>
              <a:t>http://</a:t>
            </a:r>
            <a:r>
              <a:rPr lang="en-US" sz="800" dirty="0" err="1"/>
              <a:t>evomicsorg.wpengine.netdna-cdn.com</a:t>
            </a:r>
            <a:r>
              <a:rPr lang="en-US" sz="800" dirty="0"/>
              <a:t>/</a:t>
            </a:r>
            <a:r>
              <a:rPr lang="en-US" sz="800" dirty="0" err="1"/>
              <a:t>wp</a:t>
            </a:r>
            <a:r>
              <a:rPr lang="en-US" sz="800" dirty="0"/>
              <a:t>-content/uploads/2014/01/alignCompare2.jpg</a:t>
            </a:r>
          </a:p>
        </p:txBody>
      </p:sp>
      <p:sp>
        <p:nvSpPr>
          <p:cNvPr id="3" name="TextBox 2"/>
          <p:cNvSpPr txBox="1"/>
          <p:nvPr/>
        </p:nvSpPr>
        <p:spPr>
          <a:xfrm>
            <a:off x="3093238" y="5278564"/>
            <a:ext cx="3379094" cy="523220"/>
          </a:xfrm>
          <a:prstGeom prst="rect">
            <a:avLst/>
          </a:prstGeom>
          <a:solidFill>
            <a:schemeClr val="bg1">
              <a:lumMod val="75000"/>
            </a:schemeClr>
          </a:solidFill>
          <a:ln>
            <a:noFill/>
          </a:ln>
        </p:spPr>
        <p:txBody>
          <a:bodyPr wrap="square" rtlCol="0">
            <a:spAutoFit/>
          </a:bodyPr>
          <a:lstStyle/>
          <a:p>
            <a:r>
              <a:rPr lang="en-US" sz="1400" dirty="0">
                <a:solidFill>
                  <a:srgbClr val="FF0000"/>
                </a:solidFill>
              </a:rPr>
              <a:t>Long sequences             </a:t>
            </a:r>
            <a:r>
              <a:rPr lang="en-US" sz="1400" dirty="0">
                <a:solidFill>
                  <a:srgbClr val="0000FF"/>
                </a:solidFill>
              </a:rPr>
              <a:t>Short reads</a:t>
            </a:r>
          </a:p>
          <a:p>
            <a:r>
              <a:rPr lang="en-US" sz="1400" dirty="0">
                <a:solidFill>
                  <a:srgbClr val="FFFF00"/>
                </a:solidFill>
              </a:rPr>
              <a:t>Pairwise heuristic          </a:t>
            </a:r>
            <a:r>
              <a:rPr lang="en-US" sz="1400" dirty="0">
                <a:solidFill>
                  <a:srgbClr val="008000"/>
                </a:solidFill>
              </a:rPr>
              <a:t>Sensitive aligners</a:t>
            </a:r>
          </a:p>
        </p:txBody>
      </p:sp>
      <p:pic>
        <p:nvPicPr>
          <p:cNvPr id="6" name="Picture 5" descr="Screenshot 2016-03-01 10.22.2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7118" y="1235189"/>
            <a:ext cx="6011333" cy="3919740"/>
          </a:xfrm>
          <a:prstGeom prst="rect">
            <a:avLst/>
          </a:prstGeom>
        </p:spPr>
      </p:pic>
      <p:sp>
        <p:nvSpPr>
          <p:cNvPr id="4" name="Slide Number Placeholder 3"/>
          <p:cNvSpPr>
            <a:spLocks noGrp="1"/>
          </p:cNvSpPr>
          <p:nvPr>
            <p:ph type="sldNum" sz="quarter" idx="12"/>
          </p:nvPr>
        </p:nvSpPr>
        <p:spPr/>
        <p:txBody>
          <a:bodyPr/>
          <a:lstStyle/>
          <a:p>
            <a:fld id="{9DA039C4-C5F2-1743-BB7A-5D831266C61E}" type="slidenum">
              <a:rPr lang="en-US" smtClean="0"/>
              <a:t>3</a:t>
            </a:fld>
            <a:endParaRPr lang="en-US"/>
          </a:p>
        </p:txBody>
      </p:sp>
    </p:spTree>
    <p:extLst>
      <p:ext uri="{BB962C8B-B14F-4D97-AF65-F5344CB8AC3E}">
        <p14:creationId xmlns:p14="http://schemas.microsoft.com/office/powerpoint/2010/main" val="32781587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Binary Alignment/Map format (BAM)</a:t>
            </a:r>
          </a:p>
        </p:txBody>
      </p:sp>
      <p:sp>
        <p:nvSpPr>
          <p:cNvPr id="3" name="Content Placeholder 2"/>
          <p:cNvSpPr>
            <a:spLocks noGrp="1"/>
          </p:cNvSpPr>
          <p:nvPr>
            <p:ph idx="1"/>
          </p:nvPr>
        </p:nvSpPr>
        <p:spPr>
          <a:xfrm>
            <a:off x="457200" y="1384876"/>
            <a:ext cx="8119533" cy="1705457"/>
          </a:xfrm>
        </p:spPr>
        <p:txBody>
          <a:bodyPr/>
          <a:lstStyle/>
          <a:p>
            <a:r>
              <a:rPr lang="en-US" dirty="0"/>
              <a:t>To improve the performance, a companion format Binary Alignment/Map (BAM) was designed.</a:t>
            </a:r>
          </a:p>
          <a:p>
            <a:r>
              <a:rPr lang="en-US" dirty="0"/>
              <a:t>BAM is the binary representation of SAM and keeps exactly the same information as SAM.</a:t>
            </a:r>
          </a:p>
        </p:txBody>
      </p:sp>
      <p:graphicFrame>
        <p:nvGraphicFramePr>
          <p:cNvPr id="4" name="Table 3"/>
          <p:cNvGraphicFramePr>
            <a:graphicFrameLocks noGrp="1"/>
          </p:cNvGraphicFramePr>
          <p:nvPr>
            <p:extLst>
              <p:ext uri="{D42A27DB-BD31-4B8C-83A1-F6EECF244321}">
                <p14:modId xmlns:p14="http://schemas.microsoft.com/office/powerpoint/2010/main" val="3663478351"/>
              </p:ext>
            </p:extLst>
          </p:nvPr>
        </p:nvGraphicFramePr>
        <p:xfrm>
          <a:off x="2472266" y="4301066"/>
          <a:ext cx="3843866" cy="1371600"/>
        </p:xfrm>
        <a:graphic>
          <a:graphicData uri="http://schemas.openxmlformats.org/drawingml/2006/table">
            <a:tbl>
              <a:tblPr firstRow="1" bandRow="1">
                <a:tableStyleId>{2D5ABB26-0587-4C30-8999-92F81FD0307C}</a:tableStyleId>
              </a:tblPr>
              <a:tblGrid>
                <a:gridCol w="1811867">
                  <a:extLst>
                    <a:ext uri="{9D8B030D-6E8A-4147-A177-3AD203B41FA5}">
                      <a16:colId xmlns:a16="http://schemas.microsoft.com/office/drawing/2014/main" val="20000"/>
                    </a:ext>
                  </a:extLst>
                </a:gridCol>
                <a:gridCol w="2031999">
                  <a:extLst>
                    <a:ext uri="{9D8B030D-6E8A-4147-A177-3AD203B41FA5}">
                      <a16:colId xmlns:a16="http://schemas.microsoft.com/office/drawing/2014/main" val="20001"/>
                    </a:ext>
                  </a:extLst>
                </a:gridCol>
              </a:tblGrid>
              <a:tr h="370840">
                <a:tc>
                  <a:txBody>
                    <a:bodyPr/>
                    <a:lstStyle/>
                    <a:p>
                      <a:r>
                        <a:rPr lang="en-US" sz="2400" dirty="0"/>
                        <a:t>File type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Storage usage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US" sz="2400" dirty="0"/>
                        <a:t>SAM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313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r>
                        <a:rPr lang="en-US" sz="2400" dirty="0"/>
                        <a:t>BAM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97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6" name="TextBox 5"/>
          <p:cNvSpPr txBox="1"/>
          <p:nvPr/>
        </p:nvSpPr>
        <p:spPr>
          <a:xfrm>
            <a:off x="2379133" y="3650734"/>
            <a:ext cx="4578146" cy="461665"/>
          </a:xfrm>
          <a:prstGeom prst="rect">
            <a:avLst/>
          </a:prstGeom>
          <a:noFill/>
        </p:spPr>
        <p:txBody>
          <a:bodyPr wrap="none" rtlCol="0">
            <a:spAutoFit/>
          </a:bodyPr>
          <a:lstStyle/>
          <a:p>
            <a:r>
              <a:rPr lang="en-US" sz="2400" dirty="0"/>
              <a:t>Table. File size of two example files</a:t>
            </a:r>
          </a:p>
        </p:txBody>
      </p:sp>
      <p:sp>
        <p:nvSpPr>
          <p:cNvPr id="5" name="Slide Number Placeholder 4"/>
          <p:cNvSpPr>
            <a:spLocks noGrp="1"/>
          </p:cNvSpPr>
          <p:nvPr>
            <p:ph type="sldNum" sz="quarter" idx="12"/>
          </p:nvPr>
        </p:nvSpPr>
        <p:spPr/>
        <p:txBody>
          <a:bodyPr/>
          <a:lstStyle/>
          <a:p>
            <a:fld id="{9DA039C4-C5F2-1743-BB7A-5D831266C61E}" type="slidenum">
              <a:rPr lang="en-US" smtClean="0"/>
              <a:t>30</a:t>
            </a:fld>
            <a:endParaRPr lang="en-US"/>
          </a:p>
        </p:txBody>
      </p:sp>
    </p:spTree>
    <p:extLst>
      <p:ext uri="{BB962C8B-B14F-4D97-AF65-F5344CB8AC3E}">
        <p14:creationId xmlns:p14="http://schemas.microsoft.com/office/powerpoint/2010/main" val="134489245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SAMtools</a:t>
            </a:r>
            <a:endParaRPr lang="en-US" dirty="0"/>
          </a:p>
        </p:txBody>
      </p:sp>
      <p:sp>
        <p:nvSpPr>
          <p:cNvPr id="3" name="Content Placeholder 2"/>
          <p:cNvSpPr>
            <a:spLocks noGrp="1"/>
          </p:cNvSpPr>
          <p:nvPr>
            <p:ph idx="1"/>
          </p:nvPr>
        </p:nvSpPr>
        <p:spPr>
          <a:xfrm>
            <a:off x="457200" y="1144152"/>
            <a:ext cx="8229600" cy="1307524"/>
          </a:xfrm>
        </p:spPr>
        <p:txBody>
          <a:bodyPr/>
          <a:lstStyle/>
          <a:p>
            <a:r>
              <a:rPr lang="en-US" dirty="0" err="1"/>
              <a:t>SAMtools</a:t>
            </a:r>
            <a:r>
              <a:rPr lang="en-US" dirty="0"/>
              <a:t> is a popular open-source software package for sequence alignment manipulation. It is a reliable tool for almost all </a:t>
            </a:r>
            <a:r>
              <a:rPr lang="en-US" dirty="0" err="1"/>
              <a:t>bioinformatists</a:t>
            </a:r>
            <a:r>
              <a:rPr lang="en-US" dirty="0"/>
              <a:t> who work on NGS data.</a:t>
            </a:r>
          </a:p>
        </p:txBody>
      </p:sp>
      <p:sp>
        <p:nvSpPr>
          <p:cNvPr id="5" name="TextBox 4"/>
          <p:cNvSpPr txBox="1"/>
          <p:nvPr/>
        </p:nvSpPr>
        <p:spPr>
          <a:xfrm>
            <a:off x="152401" y="2735891"/>
            <a:ext cx="4224867" cy="3231653"/>
          </a:xfrm>
          <a:prstGeom prst="rect">
            <a:avLst/>
          </a:prstGeom>
          <a:noFill/>
        </p:spPr>
        <p:txBody>
          <a:bodyPr wrap="square" rtlCol="0">
            <a:spAutoFit/>
          </a:bodyPr>
          <a:lstStyle/>
          <a:p>
            <a:r>
              <a:rPr lang="en-US" sz="1200" dirty="0">
                <a:latin typeface="Courier"/>
                <a:cs typeface="Courier"/>
              </a:rPr>
              <a:t>-- indexing</a:t>
            </a:r>
          </a:p>
          <a:p>
            <a:r>
              <a:rPr lang="en-US" sz="1200" dirty="0">
                <a:latin typeface="Courier"/>
                <a:cs typeface="Courier"/>
              </a:rPr>
              <a:t>   </a:t>
            </a:r>
            <a:r>
              <a:rPr lang="en-US" sz="1200" dirty="0" err="1">
                <a:latin typeface="Courier"/>
                <a:cs typeface="Courier"/>
              </a:rPr>
              <a:t>faidx</a:t>
            </a:r>
            <a:r>
              <a:rPr lang="en-US" sz="1200" dirty="0">
                <a:latin typeface="Courier"/>
                <a:cs typeface="Courier"/>
              </a:rPr>
              <a:t>       index/extract FASTA</a:t>
            </a:r>
          </a:p>
          <a:p>
            <a:r>
              <a:rPr lang="en-US" sz="1200" dirty="0">
                <a:latin typeface="Courier"/>
                <a:cs typeface="Courier"/>
              </a:rPr>
              <a:t>   index       index alignment</a:t>
            </a:r>
          </a:p>
          <a:p>
            <a:r>
              <a:rPr lang="en-US" sz="1200" dirty="0">
                <a:latin typeface="Courier"/>
                <a:cs typeface="Courier"/>
              </a:rPr>
              <a:t>-- editing</a:t>
            </a:r>
          </a:p>
          <a:p>
            <a:r>
              <a:rPr lang="en-US" sz="1200" dirty="0">
                <a:latin typeface="Courier"/>
                <a:cs typeface="Courier"/>
              </a:rPr>
              <a:t>   </a:t>
            </a:r>
            <a:r>
              <a:rPr lang="en-US" sz="1200" dirty="0" err="1">
                <a:latin typeface="Courier"/>
                <a:cs typeface="Courier"/>
              </a:rPr>
              <a:t>calmd</a:t>
            </a:r>
            <a:r>
              <a:rPr lang="en-US" sz="1200" dirty="0">
                <a:latin typeface="Courier"/>
                <a:cs typeface="Courier"/>
              </a:rPr>
              <a:t>       recalculate ...</a:t>
            </a:r>
          </a:p>
          <a:p>
            <a:r>
              <a:rPr lang="en-US" sz="1200" dirty="0">
                <a:latin typeface="Courier"/>
                <a:cs typeface="Courier"/>
              </a:rPr>
              <a:t>   </a:t>
            </a:r>
            <a:r>
              <a:rPr lang="en-US" sz="1200" dirty="0" err="1">
                <a:latin typeface="Courier"/>
                <a:cs typeface="Courier"/>
              </a:rPr>
              <a:t>fixmate</a:t>
            </a:r>
            <a:r>
              <a:rPr lang="en-US" sz="1200" dirty="0">
                <a:latin typeface="Courier"/>
                <a:cs typeface="Courier"/>
              </a:rPr>
              <a:t>     fix mate information</a:t>
            </a:r>
          </a:p>
          <a:p>
            <a:r>
              <a:rPr lang="en-US" sz="1200" dirty="0">
                <a:latin typeface="Courier"/>
                <a:cs typeface="Courier"/>
              </a:rPr>
              <a:t>   </a:t>
            </a:r>
            <a:r>
              <a:rPr lang="en-US" sz="1200" dirty="0" err="1">
                <a:latin typeface="Courier"/>
                <a:cs typeface="Courier"/>
              </a:rPr>
              <a:t>reheader</a:t>
            </a:r>
            <a:r>
              <a:rPr lang="en-US" sz="1200" dirty="0">
                <a:latin typeface="Courier"/>
                <a:cs typeface="Courier"/>
              </a:rPr>
              <a:t>    replace BAM header</a:t>
            </a:r>
          </a:p>
          <a:p>
            <a:r>
              <a:rPr lang="en-US" sz="1200" dirty="0">
                <a:latin typeface="Courier"/>
                <a:cs typeface="Courier"/>
              </a:rPr>
              <a:t>   </a:t>
            </a:r>
            <a:r>
              <a:rPr lang="en-US" sz="1200" dirty="0" err="1">
                <a:latin typeface="Courier"/>
                <a:cs typeface="Courier"/>
              </a:rPr>
              <a:t>rmdup</a:t>
            </a:r>
            <a:r>
              <a:rPr lang="en-US" sz="1200" dirty="0">
                <a:latin typeface="Courier"/>
                <a:cs typeface="Courier"/>
              </a:rPr>
              <a:t>       remove PCR duplicates</a:t>
            </a:r>
          </a:p>
          <a:p>
            <a:r>
              <a:rPr lang="en-US" sz="1200" dirty="0">
                <a:latin typeface="Courier"/>
                <a:cs typeface="Courier"/>
              </a:rPr>
              <a:t>   </a:t>
            </a:r>
            <a:r>
              <a:rPr lang="en-US" sz="1200" dirty="0" err="1">
                <a:latin typeface="Courier"/>
                <a:cs typeface="Courier"/>
              </a:rPr>
              <a:t>targetcut</a:t>
            </a:r>
            <a:r>
              <a:rPr lang="en-US" sz="1200" dirty="0">
                <a:latin typeface="Courier"/>
                <a:cs typeface="Courier"/>
              </a:rPr>
              <a:t>   cut </a:t>
            </a:r>
            <a:r>
              <a:rPr lang="en-US" sz="1200" dirty="0" err="1">
                <a:latin typeface="Courier"/>
                <a:cs typeface="Courier"/>
              </a:rPr>
              <a:t>fosmid</a:t>
            </a:r>
            <a:r>
              <a:rPr lang="en-US" sz="1200" dirty="0">
                <a:latin typeface="Courier"/>
                <a:cs typeface="Courier"/>
              </a:rPr>
              <a:t> regions</a:t>
            </a:r>
          </a:p>
          <a:p>
            <a:r>
              <a:rPr lang="en-US" sz="1200" dirty="0">
                <a:latin typeface="Courier"/>
                <a:cs typeface="Courier"/>
              </a:rPr>
              <a:t>-- file operations</a:t>
            </a:r>
          </a:p>
          <a:p>
            <a:r>
              <a:rPr lang="en-US" sz="1200" dirty="0">
                <a:latin typeface="Courier"/>
                <a:cs typeface="Courier"/>
              </a:rPr>
              <a:t>   </a:t>
            </a:r>
            <a:r>
              <a:rPr lang="en-US" sz="1200" dirty="0" err="1">
                <a:latin typeface="Courier"/>
                <a:cs typeface="Courier"/>
              </a:rPr>
              <a:t>bamshuf</a:t>
            </a:r>
            <a:r>
              <a:rPr lang="en-US" sz="1200" dirty="0">
                <a:latin typeface="Courier"/>
                <a:cs typeface="Courier"/>
              </a:rPr>
              <a:t>     shuffle and group ...</a:t>
            </a:r>
          </a:p>
          <a:p>
            <a:r>
              <a:rPr lang="en-US" sz="1200" dirty="0">
                <a:latin typeface="Courier"/>
                <a:cs typeface="Courier"/>
              </a:rPr>
              <a:t>   cat         concatenate BAMs</a:t>
            </a:r>
          </a:p>
          <a:p>
            <a:r>
              <a:rPr lang="en-US" sz="1200" dirty="0">
                <a:latin typeface="Courier"/>
                <a:cs typeface="Courier"/>
              </a:rPr>
              <a:t>   merge       merge sorted alignments</a:t>
            </a:r>
          </a:p>
          <a:p>
            <a:r>
              <a:rPr lang="en-US" sz="1200" dirty="0">
                <a:latin typeface="Courier"/>
                <a:cs typeface="Courier"/>
              </a:rPr>
              <a:t>   </a:t>
            </a:r>
            <a:r>
              <a:rPr lang="en-US" sz="1200" dirty="0" err="1">
                <a:latin typeface="Courier"/>
                <a:cs typeface="Courier"/>
              </a:rPr>
              <a:t>mpileup</a:t>
            </a:r>
            <a:r>
              <a:rPr lang="en-US" sz="1200" dirty="0">
                <a:latin typeface="Courier"/>
                <a:cs typeface="Courier"/>
              </a:rPr>
              <a:t>     multi-way pileup</a:t>
            </a:r>
          </a:p>
          <a:p>
            <a:r>
              <a:rPr lang="en-US" sz="1200" dirty="0">
                <a:latin typeface="Courier"/>
                <a:cs typeface="Courier"/>
              </a:rPr>
              <a:t>   sort        sort alignment file</a:t>
            </a:r>
          </a:p>
          <a:p>
            <a:r>
              <a:rPr lang="en-US" sz="1200" dirty="0">
                <a:latin typeface="Courier"/>
                <a:cs typeface="Courier"/>
              </a:rPr>
              <a:t>   split       splits a file by read group</a:t>
            </a:r>
          </a:p>
          <a:p>
            <a:r>
              <a:rPr lang="en-US" sz="1200" dirty="0">
                <a:latin typeface="Courier"/>
                <a:cs typeface="Courier"/>
              </a:rPr>
              <a:t>   bam2fq      converts a BAM to a FASTQ</a:t>
            </a:r>
          </a:p>
        </p:txBody>
      </p:sp>
      <p:sp>
        <p:nvSpPr>
          <p:cNvPr id="6" name="TextBox 5"/>
          <p:cNvSpPr txBox="1"/>
          <p:nvPr/>
        </p:nvSpPr>
        <p:spPr>
          <a:xfrm>
            <a:off x="4487332" y="2735891"/>
            <a:ext cx="4555067" cy="2308324"/>
          </a:xfrm>
          <a:prstGeom prst="rect">
            <a:avLst/>
          </a:prstGeom>
          <a:noFill/>
        </p:spPr>
        <p:txBody>
          <a:bodyPr wrap="square" rtlCol="0">
            <a:spAutoFit/>
          </a:bodyPr>
          <a:lstStyle/>
          <a:p>
            <a:r>
              <a:rPr lang="en-US" sz="1200" dirty="0">
                <a:latin typeface="Courier"/>
                <a:cs typeface="Courier"/>
              </a:rPr>
              <a:t>-- stats</a:t>
            </a:r>
          </a:p>
          <a:p>
            <a:r>
              <a:rPr lang="en-US" sz="1200" dirty="0">
                <a:latin typeface="Courier"/>
                <a:cs typeface="Courier"/>
              </a:rPr>
              <a:t>   </a:t>
            </a:r>
            <a:r>
              <a:rPr lang="en-US" sz="1200" dirty="0" err="1">
                <a:latin typeface="Courier"/>
                <a:cs typeface="Courier"/>
              </a:rPr>
              <a:t>bedcov</a:t>
            </a:r>
            <a:r>
              <a:rPr lang="en-US" sz="1200" dirty="0">
                <a:latin typeface="Courier"/>
                <a:cs typeface="Courier"/>
              </a:rPr>
              <a:t>      read depth per BED region</a:t>
            </a:r>
          </a:p>
          <a:p>
            <a:r>
              <a:rPr lang="en-US" sz="1200" dirty="0">
                <a:latin typeface="Courier"/>
                <a:cs typeface="Courier"/>
              </a:rPr>
              <a:t>   depth       compute the depth</a:t>
            </a:r>
          </a:p>
          <a:p>
            <a:r>
              <a:rPr lang="en-US" sz="1200" dirty="0">
                <a:latin typeface="Courier"/>
                <a:cs typeface="Courier"/>
              </a:rPr>
              <a:t>   </a:t>
            </a:r>
            <a:r>
              <a:rPr lang="en-US" sz="1200" dirty="0" err="1">
                <a:latin typeface="Courier"/>
                <a:cs typeface="Courier"/>
              </a:rPr>
              <a:t>flagstat</a:t>
            </a:r>
            <a:r>
              <a:rPr lang="en-US" sz="1200" dirty="0">
                <a:latin typeface="Courier"/>
                <a:cs typeface="Courier"/>
              </a:rPr>
              <a:t>    simple stats</a:t>
            </a:r>
          </a:p>
          <a:p>
            <a:r>
              <a:rPr lang="en-US" sz="1200" dirty="0">
                <a:latin typeface="Courier"/>
                <a:cs typeface="Courier"/>
              </a:rPr>
              <a:t>   </a:t>
            </a:r>
            <a:r>
              <a:rPr lang="en-US" sz="1200" dirty="0" err="1">
                <a:latin typeface="Courier"/>
                <a:cs typeface="Courier"/>
              </a:rPr>
              <a:t>idxstats</a:t>
            </a:r>
            <a:r>
              <a:rPr lang="en-US" sz="1200" dirty="0">
                <a:latin typeface="Courier"/>
                <a:cs typeface="Courier"/>
              </a:rPr>
              <a:t>    BAM index stats</a:t>
            </a:r>
          </a:p>
          <a:p>
            <a:r>
              <a:rPr lang="en-US" sz="1200" dirty="0">
                <a:latin typeface="Courier"/>
                <a:cs typeface="Courier"/>
              </a:rPr>
              <a:t>   phase       phase heterozygotes</a:t>
            </a:r>
          </a:p>
          <a:p>
            <a:r>
              <a:rPr lang="en-US" sz="1200" dirty="0">
                <a:latin typeface="Courier"/>
                <a:cs typeface="Courier"/>
              </a:rPr>
              <a:t>   stats       generate stats (former </a:t>
            </a:r>
            <a:r>
              <a:rPr lang="en-US" sz="1200" dirty="0" err="1">
                <a:latin typeface="Courier"/>
                <a:cs typeface="Courier"/>
              </a:rPr>
              <a:t>bamcheck</a:t>
            </a:r>
            <a:r>
              <a:rPr lang="en-US" sz="1200" dirty="0">
                <a:latin typeface="Courier"/>
                <a:cs typeface="Courier"/>
              </a:rPr>
              <a:t>)</a:t>
            </a:r>
          </a:p>
          <a:p>
            <a:r>
              <a:rPr lang="en-US" sz="1200" dirty="0">
                <a:latin typeface="Courier"/>
                <a:cs typeface="Courier"/>
              </a:rPr>
              <a:t>-- viewing</a:t>
            </a:r>
          </a:p>
          <a:p>
            <a:r>
              <a:rPr lang="en-US" sz="1200" dirty="0">
                <a:latin typeface="Courier"/>
                <a:cs typeface="Courier"/>
              </a:rPr>
              <a:t>   flags       explain BAM flags</a:t>
            </a:r>
          </a:p>
          <a:p>
            <a:r>
              <a:rPr lang="en-US" sz="1200" dirty="0">
                <a:latin typeface="Courier"/>
                <a:cs typeface="Courier"/>
              </a:rPr>
              <a:t>   </a:t>
            </a:r>
            <a:r>
              <a:rPr lang="en-US" sz="1200" dirty="0" err="1">
                <a:latin typeface="Courier"/>
                <a:cs typeface="Courier"/>
              </a:rPr>
              <a:t>tview</a:t>
            </a:r>
            <a:r>
              <a:rPr lang="en-US" sz="1200" dirty="0">
                <a:latin typeface="Courier"/>
                <a:cs typeface="Courier"/>
              </a:rPr>
              <a:t>       text alignment viewer</a:t>
            </a:r>
          </a:p>
          <a:p>
            <a:r>
              <a:rPr lang="en-US" sz="1200" dirty="0">
                <a:latin typeface="Courier"/>
                <a:cs typeface="Courier"/>
              </a:rPr>
              <a:t>   view        SAM&lt;-&gt;BAM&lt;-&gt;CRAM conversion </a:t>
            </a:r>
          </a:p>
          <a:p>
            <a:endParaRPr lang="en-US" sz="1200"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31</a:t>
            </a:fld>
            <a:endParaRPr lang="en-US"/>
          </a:p>
        </p:txBody>
      </p:sp>
    </p:spTree>
    <p:extLst>
      <p:ext uri="{BB962C8B-B14F-4D97-AF65-F5344CB8AC3E}">
        <p14:creationId xmlns:p14="http://schemas.microsoft.com/office/powerpoint/2010/main" val="1621592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 between SAM and BAM</a:t>
            </a:r>
          </a:p>
        </p:txBody>
      </p:sp>
      <p:sp>
        <p:nvSpPr>
          <p:cNvPr id="3" name="Content Placeholder 2"/>
          <p:cNvSpPr>
            <a:spLocks noGrp="1"/>
          </p:cNvSpPr>
          <p:nvPr>
            <p:ph idx="1"/>
          </p:nvPr>
        </p:nvSpPr>
        <p:spPr>
          <a:xfrm>
            <a:off x="575733" y="1127469"/>
            <a:ext cx="8229600" cy="5341064"/>
          </a:xfrm>
        </p:spPr>
        <p:txBody>
          <a:bodyPr/>
          <a:lstStyle/>
          <a:p>
            <a:pPr marL="0" indent="0">
              <a:buNone/>
            </a:pPr>
            <a:r>
              <a:rPr lang="en-US" dirty="0">
                <a:cs typeface="Courier"/>
              </a:rPr>
              <a:t>For efficient computation and storage, SAM is often converted to BAM. Sorting and indexing the alignment facilitate the following analyzing procedures.</a:t>
            </a:r>
          </a:p>
          <a:p>
            <a:endParaRPr lang="en-US" b="1" dirty="0">
              <a:solidFill>
                <a:schemeClr val="tx2">
                  <a:lumMod val="75000"/>
                </a:schemeClr>
              </a:solidFill>
              <a:latin typeface="Courier"/>
              <a:cs typeface="Courier"/>
            </a:endParaRPr>
          </a:p>
          <a:p>
            <a:r>
              <a:rPr lang="en-US" b="1" dirty="0">
                <a:solidFill>
                  <a:schemeClr val="tx2">
                    <a:lumMod val="75000"/>
                  </a:schemeClr>
                </a:solidFill>
                <a:latin typeface="Courier"/>
                <a:cs typeface="Courier"/>
              </a:rPr>
              <a:t>converting: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view</a:t>
            </a:r>
            <a:r>
              <a:rPr lang="en-US" dirty="0">
                <a:latin typeface="Courier"/>
                <a:cs typeface="Courier"/>
              </a:rPr>
              <a:t> </a:t>
            </a:r>
            <a:r>
              <a:rPr lang="en-US" dirty="0" err="1">
                <a:latin typeface="Courier"/>
                <a:cs typeface="Courier"/>
              </a:rPr>
              <a:t>aln.sam</a:t>
            </a:r>
            <a:r>
              <a:rPr lang="en-US" dirty="0">
                <a:latin typeface="Courier"/>
                <a:cs typeface="Courier"/>
              </a:rPr>
              <a:t> -o </a:t>
            </a:r>
            <a:r>
              <a:rPr lang="en-US" dirty="0" err="1">
                <a:latin typeface="Courier"/>
                <a:cs typeface="Courier"/>
              </a:rPr>
              <a:t>aln.bam</a:t>
            </a:r>
            <a:endParaRPr lang="en-US" dirty="0">
              <a:latin typeface="Courier"/>
              <a:cs typeface="Courier"/>
            </a:endParaRPr>
          </a:p>
          <a:p>
            <a:pPr marL="0" indent="0">
              <a:buNone/>
            </a:pPr>
            <a:endParaRPr lang="en-US" dirty="0">
              <a:latin typeface="Courier"/>
              <a:cs typeface="Courier"/>
            </a:endParaRPr>
          </a:p>
          <a:p>
            <a:r>
              <a:rPr lang="en-US" b="1" dirty="0">
                <a:solidFill>
                  <a:schemeClr val="tx2">
                    <a:lumMod val="75000"/>
                  </a:schemeClr>
                </a:solidFill>
                <a:latin typeface="Courier"/>
                <a:cs typeface="Courier"/>
              </a:rPr>
              <a:t>sorting: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sort</a:t>
            </a:r>
            <a:r>
              <a:rPr lang="en-US" dirty="0">
                <a:latin typeface="Courier"/>
                <a:cs typeface="Courier"/>
              </a:rPr>
              <a:t> </a:t>
            </a:r>
            <a:r>
              <a:rPr lang="en-US" dirty="0" err="1">
                <a:latin typeface="Courier"/>
                <a:cs typeface="Courier"/>
              </a:rPr>
              <a:t>aln.bam</a:t>
            </a:r>
            <a:r>
              <a:rPr lang="en-US" dirty="0">
                <a:latin typeface="Courier"/>
                <a:cs typeface="Courier"/>
              </a:rPr>
              <a:t> </a:t>
            </a:r>
            <a:r>
              <a:rPr lang="en-US" dirty="0" err="1">
                <a:latin typeface="Courier"/>
                <a:cs typeface="Courier"/>
              </a:rPr>
              <a:t>alnsort</a:t>
            </a:r>
            <a:endParaRPr lang="en-US" dirty="0">
              <a:latin typeface="Courier"/>
              <a:cs typeface="Courier"/>
            </a:endParaRPr>
          </a:p>
          <a:p>
            <a:pPr marL="0" indent="0">
              <a:buNone/>
            </a:pPr>
            <a:endParaRPr lang="en-US" dirty="0">
              <a:latin typeface="Courier"/>
              <a:cs typeface="Courier"/>
            </a:endParaRPr>
          </a:p>
          <a:p>
            <a:r>
              <a:rPr lang="en-US" b="1" dirty="0">
                <a:solidFill>
                  <a:schemeClr val="tx2">
                    <a:lumMod val="75000"/>
                  </a:schemeClr>
                </a:solidFill>
                <a:latin typeface="Courier"/>
                <a:cs typeface="Courier"/>
              </a:rPr>
              <a:t>indexing: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index</a:t>
            </a:r>
            <a:r>
              <a:rPr lang="en-US" dirty="0">
                <a:latin typeface="Courier"/>
                <a:cs typeface="Courier"/>
              </a:rPr>
              <a:t> </a:t>
            </a:r>
            <a:r>
              <a:rPr lang="en-US" dirty="0" err="1">
                <a:latin typeface="Courier"/>
                <a:cs typeface="Courier"/>
              </a:rPr>
              <a:t>alnsort.bam</a:t>
            </a:r>
            <a:endParaRPr lang="en-US" dirty="0">
              <a:latin typeface="Courier"/>
              <a:cs typeface="Courier"/>
            </a:endParaRPr>
          </a:p>
          <a:p>
            <a:pPr marL="0" indent="0">
              <a:buNone/>
            </a:pPr>
            <a:endParaRPr lang="en-US" dirty="0">
              <a:latin typeface="Courier"/>
              <a:cs typeface="Courier"/>
            </a:endParaRPr>
          </a:p>
          <a:p>
            <a:pPr marL="0" indent="0">
              <a:buNone/>
            </a:pPr>
            <a:endParaRPr lang="en-US" dirty="0">
              <a:latin typeface="Courier"/>
              <a:cs typeface="Courier"/>
            </a:endParaRPr>
          </a:p>
          <a:p>
            <a:pPr marL="0" indent="0">
              <a:buNone/>
            </a:pPr>
            <a:endParaRPr lang="en-US"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32</a:t>
            </a:fld>
            <a:endParaRPr lang="en-US"/>
          </a:p>
        </p:txBody>
      </p:sp>
    </p:spTree>
    <p:extLst>
      <p:ext uri="{BB962C8B-B14F-4D97-AF65-F5344CB8AC3E}">
        <p14:creationId xmlns:p14="http://schemas.microsoft.com/office/powerpoint/2010/main" val="107423036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Visualization</a:t>
            </a:r>
          </a:p>
        </p:txBody>
      </p:sp>
      <p:sp>
        <p:nvSpPr>
          <p:cNvPr id="3" name="Content Placeholder 2"/>
          <p:cNvSpPr>
            <a:spLocks noGrp="1"/>
          </p:cNvSpPr>
          <p:nvPr>
            <p:ph idx="1"/>
          </p:nvPr>
        </p:nvSpPr>
        <p:spPr>
          <a:xfrm>
            <a:off x="333119" y="1223704"/>
            <a:ext cx="7498547" cy="533880"/>
          </a:xfrm>
        </p:spPr>
        <p:txBody>
          <a:bodyPr/>
          <a:lstStyle/>
          <a:p>
            <a:pPr marL="0" indent="0">
              <a:buNone/>
            </a:pPr>
            <a:r>
              <a:rPr lang="en-US" dirty="0" err="1">
                <a:latin typeface="Courier"/>
                <a:cs typeface="Courier"/>
              </a:rPr>
              <a:t>samtools</a:t>
            </a:r>
            <a:r>
              <a:rPr lang="en-US" dirty="0">
                <a:latin typeface="Courier"/>
                <a:cs typeface="Courier"/>
              </a:rPr>
              <a:t> </a:t>
            </a:r>
            <a:r>
              <a:rPr lang="en-US" b="1" dirty="0" err="1">
                <a:solidFill>
                  <a:schemeClr val="tx2">
                    <a:lumMod val="75000"/>
                  </a:schemeClr>
                </a:solidFill>
                <a:latin typeface="Courier"/>
                <a:cs typeface="Courier"/>
              </a:rPr>
              <a:t>tview</a:t>
            </a:r>
            <a:r>
              <a:rPr lang="en-US" dirty="0">
                <a:latin typeface="Courier"/>
                <a:cs typeface="Courier"/>
              </a:rPr>
              <a:t> </a:t>
            </a:r>
            <a:r>
              <a:rPr lang="en-US" dirty="0" err="1">
                <a:latin typeface="Courier"/>
                <a:cs typeface="Courier"/>
              </a:rPr>
              <a:t>alnsort.bam</a:t>
            </a:r>
            <a:r>
              <a:rPr lang="en-US" dirty="0">
                <a:latin typeface="Courier"/>
                <a:cs typeface="Courier"/>
              </a:rPr>
              <a:t> </a:t>
            </a:r>
            <a:r>
              <a:rPr lang="en-US" dirty="0" err="1">
                <a:latin typeface="Courier"/>
                <a:cs typeface="Courier"/>
              </a:rPr>
              <a:t>ref.fasta</a:t>
            </a:r>
            <a:endParaRPr lang="en-US" dirty="0">
              <a:latin typeface="Courier"/>
              <a:cs typeface="Courier"/>
            </a:endParaRPr>
          </a:p>
        </p:txBody>
      </p:sp>
      <p:sp>
        <p:nvSpPr>
          <p:cNvPr id="5" name="TextBox 4"/>
          <p:cNvSpPr txBox="1"/>
          <p:nvPr/>
        </p:nvSpPr>
        <p:spPr>
          <a:xfrm>
            <a:off x="4996082" y="2313672"/>
            <a:ext cx="3318183" cy="369332"/>
          </a:xfrm>
          <a:prstGeom prst="rect">
            <a:avLst/>
          </a:prstGeom>
          <a:noFill/>
        </p:spPr>
        <p:txBody>
          <a:bodyPr wrap="square" rtlCol="0">
            <a:spAutoFit/>
          </a:bodyPr>
          <a:lstStyle/>
          <a:p>
            <a:r>
              <a:rPr lang="en-US" dirty="0"/>
              <a:t>1</a:t>
            </a:r>
            <a:r>
              <a:rPr lang="en-US" baseline="30000" dirty="0"/>
              <a:t>st</a:t>
            </a:r>
            <a:r>
              <a:rPr lang="en-US" dirty="0"/>
              <a:t> line: the genome coordinates</a:t>
            </a:r>
          </a:p>
        </p:txBody>
      </p:sp>
      <p:cxnSp>
        <p:nvCxnSpPr>
          <p:cNvPr id="9" name="Straight Arrow Connector 8"/>
          <p:cNvCxnSpPr/>
          <p:nvPr/>
        </p:nvCxnSpPr>
        <p:spPr>
          <a:xfrm flipH="1">
            <a:off x="4505018" y="2623170"/>
            <a:ext cx="550333" cy="220133"/>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707284" y="2653472"/>
            <a:ext cx="3174249" cy="369332"/>
          </a:xfrm>
          <a:prstGeom prst="rect">
            <a:avLst/>
          </a:prstGeom>
          <a:noFill/>
        </p:spPr>
        <p:txBody>
          <a:bodyPr wrap="square" rtlCol="0">
            <a:spAutoFit/>
          </a:bodyPr>
          <a:lstStyle/>
          <a:p>
            <a:r>
              <a:rPr lang="en-US" dirty="0"/>
              <a:t>2</a:t>
            </a:r>
            <a:r>
              <a:rPr lang="en-US" baseline="30000" dirty="0"/>
              <a:t>nd</a:t>
            </a:r>
            <a:r>
              <a:rPr lang="en-US" dirty="0"/>
              <a:t> line: the reference sequence</a:t>
            </a:r>
          </a:p>
        </p:txBody>
      </p:sp>
      <p:sp>
        <p:nvSpPr>
          <p:cNvPr id="11" name="TextBox 10"/>
          <p:cNvSpPr txBox="1"/>
          <p:nvPr/>
        </p:nvSpPr>
        <p:spPr>
          <a:xfrm>
            <a:off x="0" y="2691471"/>
            <a:ext cx="5494676" cy="1477328"/>
          </a:xfrm>
          <a:prstGeom prst="rect">
            <a:avLst/>
          </a:prstGeom>
          <a:noFill/>
        </p:spPr>
        <p:txBody>
          <a:bodyPr wrap="none" rtlCol="0">
            <a:spAutoFit/>
          </a:bodyPr>
          <a:lstStyle/>
          <a:p>
            <a:r>
              <a:rPr lang="en-US" sz="1000" dirty="0">
                <a:latin typeface="Courier"/>
                <a:cs typeface="Courier"/>
              </a:rPr>
              <a:t> 541       551       561       571       581       591</a:t>
            </a:r>
          </a:p>
          <a:p>
            <a:r>
              <a:rPr lang="en-US" sz="1000" dirty="0">
                <a:latin typeface="Courier"/>
                <a:cs typeface="Courier"/>
              </a:rPr>
              <a:t>ATGCCGAACGTATTTTTGCCGAACTTTTGACGGGACTCGCCGCCGCCCAGCCGGGGTTCCCGCTGGCGC</a:t>
            </a:r>
          </a:p>
          <a:p>
            <a:r>
              <a:rPr lang="en-US" sz="1000" u="sng" dirty="0">
                <a:latin typeface="Courier"/>
                <a:cs typeface="Courier"/>
              </a:rPr>
              <a:t>.....................................................................</a:t>
            </a:r>
          </a:p>
          <a:p>
            <a:r>
              <a:rPr lang="en-US" sz="1000" dirty="0">
                <a:latin typeface="Courier"/>
                <a:cs typeface="Courier"/>
              </a:rPr>
              <a:t>... ,,,,,,,,,,,,,,,,,,,,,,,,,,,,,,,,,,,,,,,,,,,,,,,,,,,,,,,,,,,,,,,,,</a:t>
            </a:r>
          </a:p>
          <a:p>
            <a:r>
              <a:rPr lang="en-US" sz="1000" dirty="0">
                <a:latin typeface="Courier"/>
                <a:cs typeface="Courier"/>
              </a:rPr>
              <a:t>,,,,  ,,,,,,,,,,,,,,,,,,,,,,,,,,,,,,,,,,,,,,,,,,,,,,,,,,,,,,,,,,,,,,,</a:t>
            </a:r>
          </a:p>
          <a:p>
            <a:r>
              <a:rPr lang="en-US" sz="1000" dirty="0">
                <a:latin typeface="Courier"/>
                <a:cs typeface="Courier"/>
              </a:rPr>
              <a:t>,,,,,,    ,,,,,,,,,,,,,,,,,,,,,,,,,,,,,,,,,,,,,,,,,,,,,,,,,,,,,,,,,n</a:t>
            </a:r>
          </a:p>
          <a:p>
            <a:r>
              <a:rPr lang="en-US" sz="1000" dirty="0">
                <a:latin typeface="Courier"/>
                <a:cs typeface="Courier"/>
              </a:rPr>
              <a:t>,,,,,,,,,,,,,,,,,,,,,,,,,,,          ,,,,,,,,,,,,,,,,,,,,,,,,,,,,,,,,</a:t>
            </a:r>
          </a:p>
          <a:p>
            <a:r>
              <a:rPr lang="en-US" sz="1000" dirty="0">
                <a:latin typeface="Courier"/>
                <a:cs typeface="Courier"/>
              </a:rPr>
              <a:t>................................................... C................</a:t>
            </a:r>
          </a:p>
          <a:p>
            <a:r>
              <a:rPr lang="en-US" sz="1000" dirty="0">
                <a:latin typeface="Courier"/>
                <a:cs typeface="Courier"/>
              </a:rPr>
              <a:t>,,,,,,,,,,,,,,,,,,,,,,,,,,,,,,,,,,,,,,,,,,,,,,,,,,,,,t        ,,,,,,,</a:t>
            </a:r>
          </a:p>
        </p:txBody>
      </p:sp>
      <p:cxnSp>
        <p:nvCxnSpPr>
          <p:cNvPr id="12" name="Straight Arrow Connector 11"/>
          <p:cNvCxnSpPr/>
          <p:nvPr/>
        </p:nvCxnSpPr>
        <p:spPr>
          <a:xfrm flipH="1">
            <a:off x="5427133" y="2843303"/>
            <a:ext cx="330952" cy="138461"/>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5639552" y="3149600"/>
            <a:ext cx="3436716" cy="923330"/>
          </a:xfrm>
          <a:prstGeom prst="rect">
            <a:avLst/>
          </a:prstGeom>
          <a:noFill/>
        </p:spPr>
        <p:txBody>
          <a:bodyPr wrap="square" rtlCol="0">
            <a:spAutoFit/>
          </a:bodyPr>
          <a:lstStyle/>
          <a:p>
            <a:r>
              <a:rPr lang="en-US" dirty="0"/>
              <a:t>3rd line: the consensus sequence, . indicates the identical sequence to the reference genome</a:t>
            </a:r>
          </a:p>
        </p:txBody>
      </p:sp>
      <p:cxnSp>
        <p:nvCxnSpPr>
          <p:cNvPr id="16" name="Straight Arrow Connector 15"/>
          <p:cNvCxnSpPr/>
          <p:nvPr/>
        </p:nvCxnSpPr>
        <p:spPr>
          <a:xfrm flipH="1" flipV="1">
            <a:off x="5342468" y="3149601"/>
            <a:ext cx="297084" cy="186266"/>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1881102" y="4389138"/>
            <a:ext cx="4689031" cy="369332"/>
          </a:xfrm>
          <a:prstGeom prst="rect">
            <a:avLst/>
          </a:prstGeom>
          <a:noFill/>
        </p:spPr>
        <p:txBody>
          <a:bodyPr wrap="square" rtlCol="0">
            <a:spAutoFit/>
          </a:bodyPr>
          <a:lstStyle/>
          <a:p>
            <a:r>
              <a:rPr lang="en-US" dirty="0"/>
              <a:t>the rest of lines: alignment details</a:t>
            </a:r>
          </a:p>
        </p:txBody>
      </p:sp>
      <p:cxnSp>
        <p:nvCxnSpPr>
          <p:cNvPr id="20" name="Straight Arrow Connector 19"/>
          <p:cNvCxnSpPr>
            <a:stCxn id="19" idx="1"/>
          </p:cNvCxnSpPr>
          <p:nvPr/>
        </p:nvCxnSpPr>
        <p:spPr>
          <a:xfrm flipH="1" flipV="1">
            <a:off x="1507067" y="4168799"/>
            <a:ext cx="374035" cy="405005"/>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12"/>
          </p:nvPr>
        </p:nvSpPr>
        <p:spPr/>
        <p:txBody>
          <a:bodyPr/>
          <a:lstStyle/>
          <a:p>
            <a:fld id="{9DA039C4-C5F2-1743-BB7A-5D831266C61E}" type="slidenum">
              <a:rPr lang="en-US" smtClean="0"/>
              <a:t>33</a:t>
            </a:fld>
            <a:endParaRPr lang="en-US"/>
          </a:p>
        </p:txBody>
      </p:sp>
    </p:spTree>
    <p:extLst>
      <p:ext uri="{BB962C8B-B14F-4D97-AF65-F5344CB8AC3E}">
        <p14:creationId xmlns:p14="http://schemas.microsoft.com/office/powerpoint/2010/main" val="274659370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Integrative Genomics Viewer (IGV)</a:t>
            </a:r>
          </a:p>
        </p:txBody>
      </p:sp>
      <p:sp>
        <p:nvSpPr>
          <p:cNvPr id="3" name="Content Placeholder 2"/>
          <p:cNvSpPr>
            <a:spLocks noGrp="1"/>
          </p:cNvSpPr>
          <p:nvPr>
            <p:ph idx="1"/>
          </p:nvPr>
        </p:nvSpPr>
        <p:spPr>
          <a:xfrm>
            <a:off x="457200" y="1308676"/>
            <a:ext cx="8509000" cy="5092124"/>
          </a:xfrm>
        </p:spPr>
        <p:txBody>
          <a:bodyPr>
            <a:normAutofit lnSpcReduction="10000"/>
          </a:bodyPr>
          <a:lstStyle/>
          <a:p>
            <a:r>
              <a:rPr lang="en-US" dirty="0"/>
              <a:t>The Integrative Genomics Viewer (IGV) is a high-performance visualization tool for interactive exploration of large, integrated genomic datasets.</a:t>
            </a:r>
          </a:p>
          <a:p>
            <a:endParaRPr lang="en-US" dirty="0"/>
          </a:p>
          <a:p>
            <a:r>
              <a:rPr lang="en-US" dirty="0"/>
              <a:t>IGV focus on the integrative nature of genomic studies, with support for both array-based and next-generation sequencing data, and the integration of phenotypic data.</a:t>
            </a:r>
          </a:p>
          <a:p>
            <a:endParaRPr lang="en-US" dirty="0"/>
          </a:p>
          <a:p>
            <a:endParaRPr lang="en-US" dirty="0"/>
          </a:p>
          <a:p>
            <a:endParaRPr lang="en-US" dirty="0"/>
          </a:p>
          <a:p>
            <a:pPr marL="0" indent="0">
              <a:buNone/>
            </a:pPr>
            <a:r>
              <a:rPr lang="en-US" sz="1900" dirty="0"/>
              <a:t>James T. Robinson, et al., Nature Biotechnology 29:24–26 (2011)</a:t>
            </a:r>
          </a:p>
          <a:p>
            <a:pPr marL="0" indent="0">
              <a:buNone/>
            </a:pPr>
            <a:r>
              <a:rPr lang="en-US" sz="1900" dirty="0"/>
              <a:t>Helga </a:t>
            </a:r>
            <a:r>
              <a:rPr lang="en-US" sz="1900" dirty="0" err="1"/>
              <a:t>Thorvaldsdóttir</a:t>
            </a:r>
            <a:r>
              <a:rPr lang="en-US" sz="1900" dirty="0"/>
              <a:t>, et al., Briefings in Bioinformatics 14:178-192 (2013)</a:t>
            </a:r>
          </a:p>
          <a:p>
            <a:pPr marL="0" indent="0">
              <a:buNone/>
            </a:pPr>
            <a:r>
              <a:rPr lang="en-US" sz="1900" dirty="0" err="1"/>
              <a:t>www.broadinstitute.org</a:t>
            </a:r>
            <a:r>
              <a:rPr lang="en-US" sz="1900" dirty="0"/>
              <a:t>/</a:t>
            </a:r>
            <a:r>
              <a:rPr lang="en-US" sz="1900" dirty="0" err="1"/>
              <a:t>igv</a:t>
            </a:r>
            <a:endParaRPr lang="en-US" sz="1900" dirty="0"/>
          </a:p>
        </p:txBody>
      </p:sp>
      <p:sp>
        <p:nvSpPr>
          <p:cNvPr id="4" name="Slide Number Placeholder 3"/>
          <p:cNvSpPr>
            <a:spLocks noGrp="1"/>
          </p:cNvSpPr>
          <p:nvPr>
            <p:ph type="sldNum" sz="quarter" idx="12"/>
          </p:nvPr>
        </p:nvSpPr>
        <p:spPr/>
        <p:txBody>
          <a:bodyPr/>
          <a:lstStyle/>
          <a:p>
            <a:fld id="{9DA039C4-C5F2-1743-BB7A-5D831266C61E}" type="slidenum">
              <a:rPr lang="en-US" smtClean="0"/>
              <a:t>34</a:t>
            </a:fld>
            <a:endParaRPr lang="en-US"/>
          </a:p>
        </p:txBody>
      </p:sp>
    </p:spTree>
    <p:extLst>
      <p:ext uri="{BB962C8B-B14F-4D97-AF65-F5344CB8AC3E}">
        <p14:creationId xmlns:p14="http://schemas.microsoft.com/office/powerpoint/2010/main" val="208011256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325440" y="381640"/>
            <a:ext cx="8493120" cy="414764"/>
          </a:xfrm>
          <a:prstGeom prst="rect">
            <a:avLst/>
          </a:prstGeom>
          <a:noFill/>
          <a:ln>
            <a:noFill/>
          </a:ln>
          <a:effectLst/>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9pPr>
          </a:lstStyle>
          <a:p>
            <a:pPr algn="ctr"/>
            <a:r>
              <a:rPr lang="en-GB" sz="2800" dirty="0">
                <a:latin typeface="+mn-lt"/>
              </a:rPr>
              <a:t>The IGV application window.</a:t>
            </a: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8987" y="1368770"/>
            <a:ext cx="7224480" cy="4893634"/>
          </a:xfrm>
          <a:prstGeom prst="rect">
            <a:avLst/>
          </a:prstGeom>
          <a:noFill/>
          <a:ln>
            <a:noFill/>
          </a:ln>
          <a:effectLst/>
          <a:extLst>
            <a:ext uri="{909E8E84-426E-40dd-AFC4-6F175D3DCCD1}">
              <a14:hiddenFill xmlns:a14="http://schemas.microsoft.com/office/drawing/2010/main" xmlns="">
                <a:blipFill dpi="0" rotWithShape="0">
                  <a:blip/>
                  <a:srcRect/>
                  <a:stretch>
                    <a:fillRect/>
                  </a:stretch>
                </a:blipFill>
              </a14:hiddenFill>
            </a:ext>
            <a:ext uri="{91240B29-F687-4f45-9708-019B960494DF}">
              <a14:hiddenLine xmlns:a14="http://schemas.microsoft.com/office/drawing/2010/main" xmlns="" w="9525">
                <a:solidFill>
                  <a:srgbClr val="FFFFFF"/>
                </a:solidFill>
                <a:round/>
                <a:headEnd/>
                <a:tailEnd/>
              </a14:hiddenLine>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pic>
      <p:sp>
        <p:nvSpPr>
          <p:cNvPr id="2" name="Slide Number Placeholder 1"/>
          <p:cNvSpPr>
            <a:spLocks noGrp="1"/>
          </p:cNvSpPr>
          <p:nvPr>
            <p:ph type="sldNum" sz="quarter" idx="12"/>
          </p:nvPr>
        </p:nvSpPr>
        <p:spPr/>
        <p:txBody>
          <a:bodyPr/>
          <a:lstStyle/>
          <a:p>
            <a:fld id="{9DA039C4-C5F2-1743-BB7A-5D831266C61E}" type="slidenum">
              <a:rPr lang="en-US" smtClean="0"/>
              <a:t>35</a:t>
            </a:fld>
            <a:endParaRPr lang="en-US"/>
          </a:p>
        </p:txBody>
      </p:sp>
    </p:spTree>
    <p:extLst>
      <p:ext uri="{BB962C8B-B14F-4D97-AF65-F5344CB8AC3E}">
        <p14:creationId xmlns:p14="http://schemas.microsoft.com/office/powerpoint/2010/main" val="46084153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for IGV</a:t>
            </a:r>
          </a:p>
        </p:txBody>
      </p:sp>
      <p:sp>
        <p:nvSpPr>
          <p:cNvPr id="3" name="Content Placeholder 2"/>
          <p:cNvSpPr>
            <a:spLocks noGrp="1"/>
          </p:cNvSpPr>
          <p:nvPr>
            <p:ph idx="1"/>
          </p:nvPr>
        </p:nvSpPr>
        <p:spPr>
          <a:xfrm>
            <a:off x="609600" y="1384876"/>
            <a:ext cx="8229600" cy="4741288"/>
          </a:xfrm>
        </p:spPr>
        <p:txBody>
          <a:bodyPr/>
          <a:lstStyle/>
          <a:p>
            <a:r>
              <a:rPr lang="en-US" dirty="0"/>
              <a:t>Reference genomes (build-in or external references)</a:t>
            </a:r>
          </a:p>
          <a:p>
            <a:r>
              <a:rPr lang="en-US" dirty="0"/>
              <a:t>Data format:</a:t>
            </a:r>
          </a:p>
          <a:p>
            <a:pPr marL="457200" indent="-457200">
              <a:buFont typeface="+mj-lt"/>
              <a:buAutoNum type="arabicPeriod"/>
            </a:pPr>
            <a:r>
              <a:rPr lang="en-US" dirty="0"/>
              <a:t>Non-indexed formats: GFF, BED and WIG.</a:t>
            </a:r>
          </a:p>
          <a:p>
            <a:pPr marL="457200" indent="-457200">
              <a:buFont typeface="+mj-lt"/>
              <a:buAutoNum type="arabicPeriod"/>
            </a:pPr>
            <a:r>
              <a:rPr lang="en-US" dirty="0"/>
              <a:t>Indexed formats: BAM (sequence alignments)</a:t>
            </a:r>
          </a:p>
          <a:p>
            <a:pPr marL="457200" indent="-457200">
              <a:buFont typeface="+mj-lt"/>
              <a:buAutoNum type="arabicPeriod"/>
            </a:pPr>
            <a:endParaRPr lang="en-US" dirty="0"/>
          </a:p>
          <a:p>
            <a:pPr marL="0" indent="0">
              <a:buNone/>
            </a:pPr>
            <a:r>
              <a:rPr lang="en-US" dirty="0"/>
              <a:t>For example:</a:t>
            </a:r>
          </a:p>
          <a:p>
            <a:pPr marL="0" indent="0">
              <a:buNone/>
            </a:pPr>
            <a:r>
              <a:rPr lang="en-US" dirty="0"/>
              <a:t>A reference genome: .</a:t>
            </a:r>
            <a:r>
              <a:rPr lang="en-US" dirty="0" err="1"/>
              <a:t>fasta</a:t>
            </a:r>
            <a:endParaRPr lang="en-US" dirty="0"/>
          </a:p>
          <a:p>
            <a:pPr marL="0" indent="0">
              <a:buNone/>
            </a:pPr>
            <a:r>
              <a:rPr lang="en-US" dirty="0"/>
              <a:t>A genome annotation file: .gff3 (optional)</a:t>
            </a:r>
          </a:p>
          <a:p>
            <a:pPr marL="0" indent="0">
              <a:buNone/>
            </a:pPr>
            <a:r>
              <a:rPr lang="en-US" dirty="0"/>
              <a:t>An alignment file: .bam (plus .</a:t>
            </a:r>
            <a:r>
              <a:rPr lang="en-US" dirty="0" err="1"/>
              <a:t>bai</a:t>
            </a:r>
            <a:r>
              <a:rPr lang="en-US" dirty="0"/>
              <a:t> index file)</a:t>
            </a:r>
          </a:p>
        </p:txBody>
      </p:sp>
      <p:sp>
        <p:nvSpPr>
          <p:cNvPr id="4" name="Slide Number Placeholder 3"/>
          <p:cNvSpPr>
            <a:spLocks noGrp="1"/>
          </p:cNvSpPr>
          <p:nvPr>
            <p:ph type="sldNum" sz="quarter" idx="12"/>
          </p:nvPr>
        </p:nvSpPr>
        <p:spPr/>
        <p:txBody>
          <a:bodyPr/>
          <a:lstStyle/>
          <a:p>
            <a:fld id="{9DA039C4-C5F2-1743-BB7A-5D831266C61E}" type="slidenum">
              <a:rPr lang="en-US" smtClean="0"/>
              <a:t>36</a:t>
            </a:fld>
            <a:endParaRPr lang="en-US"/>
          </a:p>
        </p:txBody>
      </p:sp>
    </p:spTree>
    <p:extLst>
      <p:ext uri="{BB962C8B-B14F-4D97-AF65-F5344CB8AC3E}">
        <p14:creationId xmlns:p14="http://schemas.microsoft.com/office/powerpoint/2010/main" val="36332929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IGV example</a:t>
            </a:r>
          </a:p>
        </p:txBody>
      </p:sp>
      <p:pic>
        <p:nvPicPr>
          <p:cNvPr id="4" name="Picture 3" descr="Screen Shot 2015-01-08 at 5.24.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1533" y="1047625"/>
            <a:ext cx="6445669" cy="3961193"/>
          </a:xfrm>
          <a:prstGeom prst="rect">
            <a:avLst/>
          </a:prstGeom>
        </p:spPr>
      </p:pic>
      <p:sp>
        <p:nvSpPr>
          <p:cNvPr id="5" name="TextBox 4"/>
          <p:cNvSpPr txBox="1"/>
          <p:nvPr/>
        </p:nvSpPr>
        <p:spPr>
          <a:xfrm>
            <a:off x="220132" y="5076555"/>
            <a:ext cx="8746068" cy="1323439"/>
          </a:xfrm>
          <a:prstGeom prst="rect">
            <a:avLst/>
          </a:prstGeom>
          <a:noFill/>
        </p:spPr>
        <p:txBody>
          <a:bodyPr wrap="square" rtlCol="0">
            <a:spAutoFit/>
          </a:bodyPr>
          <a:lstStyle/>
          <a:p>
            <a:pPr marL="457200" indent="-457200">
              <a:buFont typeface="+mj-lt"/>
              <a:buAutoNum type="arabicPeriod"/>
            </a:pPr>
            <a:r>
              <a:rPr lang="en-US" sz="2000" dirty="0"/>
              <a:t>Loci with a large percentage of mismatches relative to the reference are flagged in the coverage plot as color-coded bars.</a:t>
            </a:r>
          </a:p>
          <a:p>
            <a:pPr marL="457200" indent="-457200">
              <a:buFont typeface="+mj-lt"/>
              <a:buAutoNum type="arabicPeriod"/>
            </a:pPr>
            <a:r>
              <a:rPr lang="en-US" sz="2000" dirty="0"/>
              <a:t>Alignments with unexpected inferred insert sizes are indicated by color.</a:t>
            </a:r>
          </a:p>
          <a:p>
            <a:pPr marL="457200" indent="-457200">
              <a:buFont typeface="+mj-lt"/>
              <a:buAutoNum type="arabicPeriod"/>
            </a:pPr>
            <a:r>
              <a:rPr lang="en-US" sz="2000" dirty="0"/>
              <a:t>Evidence for a ~10-kb deletion in the tumor sample not present in the normal.</a:t>
            </a:r>
          </a:p>
        </p:txBody>
      </p:sp>
      <p:sp>
        <p:nvSpPr>
          <p:cNvPr id="3" name="Slide Number Placeholder 2"/>
          <p:cNvSpPr>
            <a:spLocks noGrp="1"/>
          </p:cNvSpPr>
          <p:nvPr>
            <p:ph type="sldNum" sz="quarter" idx="12"/>
          </p:nvPr>
        </p:nvSpPr>
        <p:spPr/>
        <p:txBody>
          <a:bodyPr/>
          <a:lstStyle/>
          <a:p>
            <a:fld id="{9DA039C4-C5F2-1743-BB7A-5D831266C61E}" type="slidenum">
              <a:rPr lang="en-US" smtClean="0"/>
              <a:t>37</a:t>
            </a:fld>
            <a:endParaRPr lang="en-US"/>
          </a:p>
        </p:txBody>
      </p:sp>
    </p:spTree>
    <p:extLst>
      <p:ext uri="{BB962C8B-B14F-4D97-AF65-F5344CB8AC3E}">
        <p14:creationId xmlns:p14="http://schemas.microsoft.com/office/powerpoint/2010/main" val="424392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is a central step for most NGS analyses</a:t>
            </a:r>
          </a:p>
        </p:txBody>
      </p:sp>
      <p:sp>
        <p:nvSpPr>
          <p:cNvPr id="4" name="Slide Number Placeholder 3"/>
          <p:cNvSpPr>
            <a:spLocks noGrp="1"/>
          </p:cNvSpPr>
          <p:nvPr>
            <p:ph type="sldNum" sz="quarter" idx="12"/>
          </p:nvPr>
        </p:nvSpPr>
        <p:spPr/>
        <p:txBody>
          <a:bodyPr/>
          <a:lstStyle/>
          <a:p>
            <a:fld id="{9DA039C4-C5F2-1743-BB7A-5D831266C61E}" type="slidenum">
              <a:rPr lang="en-US" smtClean="0"/>
              <a:t>4</a:t>
            </a:fld>
            <a:endParaRPr lang="en-US"/>
          </a:p>
        </p:txBody>
      </p:sp>
      <p:sp>
        <p:nvSpPr>
          <p:cNvPr id="6" name="TextBox 5"/>
          <p:cNvSpPr txBox="1"/>
          <p:nvPr/>
        </p:nvSpPr>
        <p:spPr>
          <a:xfrm>
            <a:off x="2868815" y="1629820"/>
            <a:ext cx="3085700" cy="830997"/>
          </a:xfrm>
          <a:prstGeom prst="rect">
            <a:avLst/>
          </a:prstGeom>
          <a:noFill/>
          <a:ln>
            <a:solidFill>
              <a:schemeClr val="accent3">
                <a:lumMod val="60000"/>
                <a:lumOff val="40000"/>
              </a:schemeClr>
            </a:solidFill>
          </a:ln>
        </p:spPr>
        <p:txBody>
          <a:bodyPr wrap="none" rtlCol="0">
            <a:spAutoFit/>
          </a:bodyPr>
          <a:lstStyle/>
          <a:p>
            <a:pPr algn="ctr"/>
            <a:r>
              <a:rPr lang="en-US" sz="2400" dirty="0"/>
              <a:t>Sequencing reads</a:t>
            </a:r>
          </a:p>
          <a:p>
            <a:r>
              <a:rPr lang="en-US" sz="2400" dirty="0"/>
              <a:t>(typically million reads)</a:t>
            </a:r>
          </a:p>
        </p:txBody>
      </p:sp>
      <p:sp>
        <p:nvSpPr>
          <p:cNvPr id="8" name="TextBox 7"/>
          <p:cNvSpPr txBox="1"/>
          <p:nvPr/>
        </p:nvSpPr>
        <p:spPr>
          <a:xfrm>
            <a:off x="3614287" y="3320322"/>
            <a:ext cx="1594757" cy="461665"/>
          </a:xfrm>
          <a:prstGeom prst="rect">
            <a:avLst/>
          </a:prstGeom>
          <a:noFill/>
          <a:ln>
            <a:solidFill>
              <a:schemeClr val="accent3">
                <a:lumMod val="60000"/>
                <a:lumOff val="40000"/>
              </a:schemeClr>
            </a:solidFill>
          </a:ln>
        </p:spPr>
        <p:txBody>
          <a:bodyPr wrap="none" rtlCol="0">
            <a:spAutoFit/>
          </a:bodyPr>
          <a:lstStyle/>
          <a:p>
            <a:pPr algn="ctr"/>
            <a:r>
              <a:rPr lang="en-US" sz="2400" dirty="0"/>
              <a:t>Alignments</a:t>
            </a:r>
          </a:p>
        </p:txBody>
      </p:sp>
      <p:sp>
        <p:nvSpPr>
          <p:cNvPr id="9" name="TextBox 8"/>
          <p:cNvSpPr txBox="1"/>
          <p:nvPr/>
        </p:nvSpPr>
        <p:spPr>
          <a:xfrm>
            <a:off x="675866" y="4706042"/>
            <a:ext cx="2092941" cy="461665"/>
          </a:xfrm>
          <a:prstGeom prst="rect">
            <a:avLst/>
          </a:prstGeom>
          <a:noFill/>
          <a:ln>
            <a:solidFill>
              <a:schemeClr val="accent3">
                <a:lumMod val="60000"/>
                <a:lumOff val="40000"/>
              </a:schemeClr>
            </a:solidFill>
          </a:ln>
        </p:spPr>
        <p:txBody>
          <a:bodyPr wrap="none" rtlCol="0">
            <a:spAutoFit/>
          </a:bodyPr>
          <a:lstStyle/>
          <a:p>
            <a:pPr algn="ctr"/>
            <a:r>
              <a:rPr lang="en-US" sz="2400" dirty="0"/>
              <a:t>Variants (SNPs)</a:t>
            </a:r>
          </a:p>
        </p:txBody>
      </p:sp>
      <p:sp>
        <p:nvSpPr>
          <p:cNvPr id="10" name="TextBox 9"/>
          <p:cNvSpPr txBox="1"/>
          <p:nvPr/>
        </p:nvSpPr>
        <p:spPr>
          <a:xfrm>
            <a:off x="3306134" y="4706042"/>
            <a:ext cx="2211062" cy="461665"/>
          </a:xfrm>
          <a:prstGeom prst="rect">
            <a:avLst/>
          </a:prstGeom>
          <a:noFill/>
          <a:ln>
            <a:solidFill>
              <a:schemeClr val="accent3">
                <a:lumMod val="60000"/>
                <a:lumOff val="40000"/>
              </a:schemeClr>
            </a:solidFill>
          </a:ln>
        </p:spPr>
        <p:txBody>
          <a:bodyPr wrap="none" rtlCol="0">
            <a:spAutoFit/>
          </a:bodyPr>
          <a:lstStyle/>
          <a:p>
            <a:pPr algn="ctr"/>
            <a:r>
              <a:rPr lang="en-US" sz="2400" dirty="0"/>
              <a:t>gene expression</a:t>
            </a:r>
          </a:p>
        </p:txBody>
      </p:sp>
      <p:sp>
        <p:nvSpPr>
          <p:cNvPr id="11" name="TextBox 10"/>
          <p:cNvSpPr txBox="1"/>
          <p:nvPr/>
        </p:nvSpPr>
        <p:spPr>
          <a:xfrm>
            <a:off x="6036980" y="4706042"/>
            <a:ext cx="2608406" cy="461665"/>
          </a:xfrm>
          <a:prstGeom prst="rect">
            <a:avLst/>
          </a:prstGeom>
          <a:noFill/>
          <a:ln>
            <a:solidFill>
              <a:schemeClr val="accent3">
                <a:lumMod val="60000"/>
                <a:lumOff val="40000"/>
              </a:schemeClr>
            </a:solidFill>
          </a:ln>
        </p:spPr>
        <p:txBody>
          <a:bodyPr wrap="none" rtlCol="0">
            <a:spAutoFit/>
          </a:bodyPr>
          <a:lstStyle/>
          <a:p>
            <a:pPr algn="ctr"/>
            <a:r>
              <a:rPr lang="en-US" sz="2400" dirty="0"/>
              <a:t>sequence assembly</a:t>
            </a:r>
          </a:p>
        </p:txBody>
      </p:sp>
      <p:cxnSp>
        <p:nvCxnSpPr>
          <p:cNvPr id="13" name="Straight Arrow Connector 12"/>
          <p:cNvCxnSpPr>
            <a:stCxn id="6" idx="2"/>
            <a:endCxn id="8" idx="0"/>
          </p:cNvCxnSpPr>
          <p:nvPr/>
        </p:nvCxnSpPr>
        <p:spPr>
          <a:xfrm>
            <a:off x="4411665" y="2460817"/>
            <a:ext cx="1" cy="85950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8" idx="2"/>
            <a:endCxn id="10" idx="0"/>
          </p:cNvCxnSpPr>
          <p:nvPr/>
        </p:nvCxnSpPr>
        <p:spPr>
          <a:xfrm flipH="1">
            <a:off x="4411665" y="3781987"/>
            <a:ext cx="1"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8" idx="2"/>
            <a:endCxn id="9" idx="0"/>
          </p:cNvCxnSpPr>
          <p:nvPr/>
        </p:nvCxnSpPr>
        <p:spPr>
          <a:xfrm flipH="1">
            <a:off x="1722337" y="3781987"/>
            <a:ext cx="2689329"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8" idx="2"/>
            <a:endCxn id="11" idx="0"/>
          </p:cNvCxnSpPr>
          <p:nvPr/>
        </p:nvCxnSpPr>
        <p:spPr>
          <a:xfrm>
            <a:off x="4411666" y="3781987"/>
            <a:ext cx="2929517"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1262944" y="5468042"/>
            <a:ext cx="3688743" cy="369332"/>
          </a:xfrm>
          <a:prstGeom prst="rect">
            <a:avLst/>
          </a:prstGeom>
          <a:noFill/>
        </p:spPr>
        <p:txBody>
          <a:bodyPr wrap="none" rtlCol="0">
            <a:spAutoFit/>
          </a:bodyPr>
          <a:lstStyle/>
          <a:p>
            <a:r>
              <a:rPr lang="en-US" dirty="0"/>
              <a:t>reads aligned to reference sequences</a:t>
            </a:r>
          </a:p>
        </p:txBody>
      </p:sp>
      <p:sp>
        <p:nvSpPr>
          <p:cNvPr id="27" name="Left Brace 26"/>
          <p:cNvSpPr/>
          <p:nvPr/>
        </p:nvSpPr>
        <p:spPr>
          <a:xfrm rot="16200000">
            <a:off x="2948112" y="4004489"/>
            <a:ext cx="237777" cy="2689328"/>
          </a:xfrm>
          <a:prstGeom prst="leftBrace">
            <a:avLst/>
          </a:prstGeom>
          <a:ln>
            <a:solidFill>
              <a:srgbClr val="C3D69B"/>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TextBox 27"/>
          <p:cNvSpPr txBox="1"/>
          <p:nvPr/>
        </p:nvSpPr>
        <p:spPr>
          <a:xfrm>
            <a:off x="6090574" y="5468042"/>
            <a:ext cx="2501218" cy="369332"/>
          </a:xfrm>
          <a:prstGeom prst="rect">
            <a:avLst/>
          </a:prstGeom>
          <a:noFill/>
        </p:spPr>
        <p:txBody>
          <a:bodyPr wrap="none" rtlCol="0">
            <a:spAutoFit/>
          </a:bodyPr>
          <a:lstStyle/>
          <a:p>
            <a:r>
              <a:rPr lang="en-US" dirty="0"/>
              <a:t>reads aligned each other</a:t>
            </a:r>
          </a:p>
        </p:txBody>
      </p:sp>
    </p:spTree>
    <p:extLst>
      <p:ext uri="{BB962C8B-B14F-4D97-AF65-F5344CB8AC3E}">
        <p14:creationId xmlns:p14="http://schemas.microsoft.com/office/powerpoint/2010/main" val="36752450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Short-read alignments</a:t>
            </a:r>
          </a:p>
        </p:txBody>
      </p:sp>
      <p:grpSp>
        <p:nvGrpSpPr>
          <p:cNvPr id="3" name="Group 2"/>
          <p:cNvGrpSpPr/>
          <p:nvPr/>
        </p:nvGrpSpPr>
        <p:grpSpPr>
          <a:xfrm>
            <a:off x="934400" y="2276500"/>
            <a:ext cx="7162002" cy="3069381"/>
            <a:chOff x="1092132" y="1587999"/>
            <a:chExt cx="7162002" cy="3069381"/>
          </a:xfrm>
        </p:grpSpPr>
        <p:sp>
          <p:nvSpPr>
            <p:cNvPr id="5" name="Oval 4"/>
            <p:cNvSpPr/>
            <p:nvPr/>
          </p:nvSpPr>
          <p:spPr>
            <a:xfrm>
              <a:off x="1092132" y="1809302"/>
              <a:ext cx="2101773" cy="130857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Genome sequences</a:t>
              </a:r>
            </a:p>
          </p:txBody>
        </p:sp>
        <p:sp>
          <p:nvSpPr>
            <p:cNvPr id="8" name="Oval 7"/>
            <p:cNvSpPr/>
            <p:nvPr/>
          </p:nvSpPr>
          <p:spPr>
            <a:xfrm>
              <a:off x="4592363" y="1587999"/>
              <a:ext cx="2584306" cy="1943621"/>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“sorted or indexed” genome</a:t>
              </a:r>
            </a:p>
          </p:txBody>
        </p:sp>
        <p:sp>
          <p:nvSpPr>
            <p:cNvPr id="9" name="Oval 8"/>
            <p:cNvSpPr/>
            <p:nvPr/>
          </p:nvSpPr>
          <p:spPr>
            <a:xfrm>
              <a:off x="3597954" y="3953432"/>
              <a:ext cx="1904800"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reads</a:t>
              </a:r>
            </a:p>
          </p:txBody>
        </p:sp>
        <p:sp>
          <p:nvSpPr>
            <p:cNvPr id="11" name="Curved Down Arrow 10"/>
            <p:cNvSpPr/>
            <p:nvPr/>
          </p:nvSpPr>
          <p:spPr>
            <a:xfrm>
              <a:off x="4515401" y="3531621"/>
              <a:ext cx="2738230" cy="388910"/>
            </a:xfrm>
            <a:prstGeom prst="curvedDown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Oval 11"/>
            <p:cNvSpPr/>
            <p:nvPr/>
          </p:nvSpPr>
          <p:spPr>
            <a:xfrm>
              <a:off x="6060729" y="3953432"/>
              <a:ext cx="2193405"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alignments</a:t>
              </a:r>
            </a:p>
          </p:txBody>
        </p:sp>
        <p:sp>
          <p:nvSpPr>
            <p:cNvPr id="13" name="Right Arrow 12"/>
            <p:cNvSpPr/>
            <p:nvPr/>
          </p:nvSpPr>
          <p:spPr>
            <a:xfrm>
              <a:off x="3540234" y="2338506"/>
              <a:ext cx="538732" cy="250169"/>
            </a:xfrm>
            <a:prstGeom prst="right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5269260" y="3608930"/>
              <a:ext cx="1230513" cy="369332"/>
            </a:xfrm>
            <a:prstGeom prst="rect">
              <a:avLst/>
            </a:prstGeom>
            <a:noFill/>
          </p:spPr>
          <p:txBody>
            <a:bodyPr wrap="none" rtlCol="0">
              <a:spAutoFit/>
            </a:bodyPr>
            <a:lstStyle/>
            <a:p>
              <a:r>
                <a:rPr lang="en-US" dirty="0"/>
                <a:t>one by one</a:t>
              </a:r>
            </a:p>
          </p:txBody>
        </p:sp>
      </p:grpSp>
      <p:sp>
        <p:nvSpPr>
          <p:cNvPr id="15" name="TextBox 14"/>
          <p:cNvSpPr txBox="1"/>
          <p:nvPr/>
        </p:nvSpPr>
        <p:spPr>
          <a:xfrm>
            <a:off x="5239768" y="1837851"/>
            <a:ext cx="974996" cy="369332"/>
          </a:xfrm>
          <a:prstGeom prst="rect">
            <a:avLst/>
          </a:prstGeom>
          <a:noFill/>
        </p:spPr>
        <p:txBody>
          <a:bodyPr wrap="none" rtlCol="0">
            <a:spAutoFit/>
          </a:bodyPr>
          <a:lstStyle/>
          <a:p>
            <a:r>
              <a:rPr lang="en-US" dirty="0"/>
              <a:t>memory</a:t>
            </a:r>
          </a:p>
        </p:txBody>
      </p:sp>
      <p:sp>
        <p:nvSpPr>
          <p:cNvPr id="16" name="TextBox 15"/>
          <p:cNvSpPr txBox="1"/>
          <p:nvPr/>
        </p:nvSpPr>
        <p:spPr>
          <a:xfrm>
            <a:off x="486110" y="1068792"/>
            <a:ext cx="8429290" cy="646331"/>
          </a:xfrm>
          <a:prstGeom prst="rect">
            <a:avLst/>
          </a:prstGeom>
          <a:noFill/>
        </p:spPr>
        <p:txBody>
          <a:bodyPr wrap="square" rtlCol="0">
            <a:spAutoFit/>
          </a:bodyPr>
          <a:lstStyle/>
          <a:p>
            <a:pPr marL="342900" indent="-342900">
              <a:buAutoNum type="arabicPeriod"/>
            </a:pPr>
            <a:r>
              <a:rPr lang="en-US" dirty="0"/>
              <a:t>“Sorting or indexing” genome sequences in a smart way to accelerate the alignment</a:t>
            </a:r>
          </a:p>
          <a:p>
            <a:pPr marL="342900" indent="-342900">
              <a:buAutoNum type="arabicPeriod"/>
            </a:pPr>
            <a:r>
              <a:rPr lang="en-US" dirty="0"/>
              <a:t>Keeping the “Sorting or indexing” data at a reasonable size</a:t>
            </a:r>
          </a:p>
        </p:txBody>
      </p:sp>
      <p:sp>
        <p:nvSpPr>
          <p:cNvPr id="17" name="TextBox 16"/>
          <p:cNvSpPr txBox="1"/>
          <p:nvPr/>
        </p:nvSpPr>
        <p:spPr>
          <a:xfrm>
            <a:off x="6733116" y="1851472"/>
            <a:ext cx="2292350" cy="646331"/>
          </a:xfrm>
          <a:prstGeom prst="rect">
            <a:avLst/>
          </a:prstGeom>
          <a:noFill/>
        </p:spPr>
        <p:txBody>
          <a:bodyPr wrap="square" rtlCol="0">
            <a:spAutoFit/>
          </a:bodyPr>
          <a:lstStyle/>
          <a:p>
            <a:r>
              <a:rPr lang="en-US" dirty="0">
                <a:solidFill>
                  <a:srgbClr val="FF0000"/>
                </a:solidFill>
              </a:rPr>
              <a:t>Human: ~2 gigabytes</a:t>
            </a:r>
          </a:p>
          <a:p>
            <a:r>
              <a:rPr lang="en-US" dirty="0">
                <a:solidFill>
                  <a:srgbClr val="FF0000"/>
                </a:solidFill>
              </a:rPr>
              <a:t>Wheat: &gt;15 gigabytes</a:t>
            </a:r>
          </a:p>
        </p:txBody>
      </p:sp>
      <p:sp>
        <p:nvSpPr>
          <p:cNvPr id="28" name="TextBox 27"/>
          <p:cNvSpPr txBox="1"/>
          <p:nvPr/>
        </p:nvSpPr>
        <p:spPr>
          <a:xfrm>
            <a:off x="486110" y="5890734"/>
            <a:ext cx="8266324" cy="400110"/>
          </a:xfrm>
          <a:prstGeom prst="rect">
            <a:avLst/>
          </a:prstGeom>
          <a:noFill/>
        </p:spPr>
        <p:txBody>
          <a:bodyPr wrap="square" rtlCol="0">
            <a:spAutoFit/>
          </a:bodyPr>
          <a:lstStyle/>
          <a:p>
            <a:r>
              <a:rPr lang="en-US" sz="2000" dirty="0">
                <a:solidFill>
                  <a:srgbClr val="008000"/>
                </a:solidFill>
              </a:rPr>
              <a:t>3. A good aligner needs to find a good tradeoff between Speed and Accuracy.</a:t>
            </a:r>
          </a:p>
        </p:txBody>
      </p:sp>
      <p:sp>
        <p:nvSpPr>
          <p:cNvPr id="4" name="TextBox 3"/>
          <p:cNvSpPr txBox="1"/>
          <p:nvPr/>
        </p:nvSpPr>
        <p:spPr>
          <a:xfrm>
            <a:off x="2527092" y="4665683"/>
            <a:ext cx="915635" cy="646331"/>
          </a:xfrm>
          <a:prstGeom prst="rect">
            <a:avLst/>
          </a:prstGeom>
          <a:noFill/>
        </p:spPr>
        <p:txBody>
          <a:bodyPr wrap="none" rtlCol="0">
            <a:spAutoFit/>
          </a:bodyPr>
          <a:lstStyle/>
          <a:p>
            <a:r>
              <a:rPr lang="en-US" dirty="0">
                <a:solidFill>
                  <a:srgbClr val="FF0000"/>
                </a:solidFill>
              </a:rPr>
              <a:t>millions</a:t>
            </a:r>
          </a:p>
          <a:p>
            <a:r>
              <a:rPr lang="en-US" dirty="0">
                <a:solidFill>
                  <a:srgbClr val="FF0000"/>
                </a:solidFill>
              </a:rPr>
              <a:t>billions</a:t>
            </a:r>
          </a:p>
        </p:txBody>
      </p:sp>
      <p:sp>
        <p:nvSpPr>
          <p:cNvPr id="29" name="TextBox 28"/>
          <p:cNvSpPr txBox="1"/>
          <p:nvPr/>
        </p:nvSpPr>
        <p:spPr>
          <a:xfrm>
            <a:off x="7095899" y="3092510"/>
            <a:ext cx="1269511" cy="369332"/>
          </a:xfrm>
          <a:prstGeom prst="rect">
            <a:avLst/>
          </a:prstGeom>
          <a:noFill/>
        </p:spPr>
        <p:txBody>
          <a:bodyPr wrap="none" rtlCol="0">
            <a:spAutoFit/>
          </a:bodyPr>
          <a:lstStyle/>
          <a:p>
            <a:r>
              <a:rPr lang="en-US" dirty="0">
                <a:solidFill>
                  <a:srgbClr val="FF0000"/>
                </a:solidFill>
              </a:rPr>
              <a:t>Gb genome</a:t>
            </a:r>
          </a:p>
        </p:txBody>
      </p:sp>
      <p:sp>
        <p:nvSpPr>
          <p:cNvPr id="6" name="Slide Number Placeholder 5"/>
          <p:cNvSpPr>
            <a:spLocks noGrp="1"/>
          </p:cNvSpPr>
          <p:nvPr>
            <p:ph type="sldNum" sz="quarter" idx="12"/>
          </p:nvPr>
        </p:nvSpPr>
        <p:spPr/>
        <p:txBody>
          <a:bodyPr/>
          <a:lstStyle/>
          <a:p>
            <a:fld id="{9DA039C4-C5F2-1743-BB7A-5D831266C61E}" type="slidenum">
              <a:rPr lang="en-US" smtClean="0"/>
              <a:t>5</a:t>
            </a:fld>
            <a:endParaRPr lang="en-US"/>
          </a:p>
        </p:txBody>
      </p:sp>
    </p:spTree>
    <p:extLst>
      <p:ext uri="{BB962C8B-B14F-4D97-AF65-F5344CB8AC3E}">
        <p14:creationId xmlns:p14="http://schemas.microsoft.com/office/powerpoint/2010/main" val="204280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speeds up searching</a:t>
            </a:r>
          </a:p>
        </p:txBody>
      </p:sp>
      <p:sp>
        <p:nvSpPr>
          <p:cNvPr id="4" name="Slide Number Placeholder 3"/>
          <p:cNvSpPr>
            <a:spLocks noGrp="1"/>
          </p:cNvSpPr>
          <p:nvPr>
            <p:ph type="sldNum" sz="quarter" idx="12"/>
          </p:nvPr>
        </p:nvSpPr>
        <p:spPr/>
        <p:txBody>
          <a:bodyPr/>
          <a:lstStyle/>
          <a:p>
            <a:fld id="{9DA039C4-C5F2-1743-BB7A-5D831266C61E}" type="slidenum">
              <a:rPr lang="en-US" smtClean="0"/>
              <a:t>6</a:t>
            </a:fld>
            <a:endParaRPr lang="en-US"/>
          </a:p>
        </p:txBody>
      </p:sp>
      <p:pic>
        <p:nvPicPr>
          <p:cNvPr id="5" name="Picture 4"/>
          <p:cNvPicPr>
            <a:picLocks noChangeAspect="1"/>
          </p:cNvPicPr>
          <p:nvPr/>
        </p:nvPicPr>
        <p:blipFill>
          <a:blip r:embed="rId2"/>
          <a:stretch>
            <a:fillRect/>
          </a:stretch>
        </p:blipFill>
        <p:spPr>
          <a:xfrm>
            <a:off x="330200" y="2184401"/>
            <a:ext cx="3996421" cy="2667000"/>
          </a:xfrm>
          <a:prstGeom prst="rect">
            <a:avLst/>
          </a:prstGeom>
        </p:spPr>
      </p:pic>
      <p:pic>
        <p:nvPicPr>
          <p:cNvPr id="6" name="Picture 5"/>
          <p:cNvPicPr>
            <a:picLocks noChangeAspect="1"/>
          </p:cNvPicPr>
          <p:nvPr/>
        </p:nvPicPr>
        <p:blipFill>
          <a:blip r:embed="rId3"/>
          <a:stretch>
            <a:fillRect/>
          </a:stretch>
        </p:blipFill>
        <p:spPr>
          <a:xfrm>
            <a:off x="4411133" y="2184401"/>
            <a:ext cx="4445000" cy="2667000"/>
          </a:xfrm>
          <a:prstGeom prst="rect">
            <a:avLst/>
          </a:prstGeom>
        </p:spPr>
      </p:pic>
      <p:sp>
        <p:nvSpPr>
          <p:cNvPr id="7" name="TextBox 6"/>
          <p:cNvSpPr txBox="1"/>
          <p:nvPr/>
        </p:nvSpPr>
        <p:spPr>
          <a:xfrm>
            <a:off x="1155700" y="4926568"/>
            <a:ext cx="2471500" cy="461665"/>
          </a:xfrm>
          <a:prstGeom prst="rect">
            <a:avLst/>
          </a:prstGeom>
          <a:noFill/>
        </p:spPr>
        <p:txBody>
          <a:bodyPr wrap="none" rtlCol="0">
            <a:spAutoFit/>
          </a:bodyPr>
          <a:lstStyle/>
          <a:p>
            <a:r>
              <a:rPr lang="en-US" sz="2400" dirty="0"/>
              <a:t>un-indexed library</a:t>
            </a:r>
          </a:p>
        </p:txBody>
      </p:sp>
      <p:sp>
        <p:nvSpPr>
          <p:cNvPr id="8" name="TextBox 7"/>
          <p:cNvSpPr txBox="1"/>
          <p:nvPr/>
        </p:nvSpPr>
        <p:spPr>
          <a:xfrm>
            <a:off x="5613400" y="4926568"/>
            <a:ext cx="2056973" cy="461665"/>
          </a:xfrm>
          <a:prstGeom prst="rect">
            <a:avLst/>
          </a:prstGeom>
          <a:noFill/>
        </p:spPr>
        <p:txBody>
          <a:bodyPr wrap="none" rtlCol="0">
            <a:spAutoFit/>
          </a:bodyPr>
          <a:lstStyle/>
          <a:p>
            <a:r>
              <a:rPr lang="en-US" sz="2400" dirty="0"/>
              <a:t>indexed library</a:t>
            </a:r>
          </a:p>
        </p:txBody>
      </p:sp>
    </p:spTree>
    <p:extLst>
      <p:ext uri="{BB962C8B-B14F-4D97-AF65-F5344CB8AC3E}">
        <p14:creationId xmlns:p14="http://schemas.microsoft.com/office/powerpoint/2010/main" val="32128747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algorithms</a:t>
            </a:r>
          </a:p>
        </p:txBody>
      </p:sp>
      <p:pic>
        <p:nvPicPr>
          <p:cNvPr id="22" name="Picture 21" descr="495px-Suffix_tree_BANAN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3493" y="3429026"/>
            <a:ext cx="1705628" cy="180822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3" name="Picture 22" descr="suffix_arr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258" y="3429026"/>
            <a:ext cx="1195222" cy="174025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pic>
        <p:nvPicPr>
          <p:cNvPr id="24" name="Picture 23" descr="hash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5096" y="3429026"/>
            <a:ext cx="2664883" cy="17492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26" name="Title 1"/>
          <p:cNvSpPr txBox="1">
            <a:spLocks/>
          </p:cNvSpPr>
          <p:nvPr/>
        </p:nvSpPr>
        <p:spPr bwMode="auto">
          <a:xfrm>
            <a:off x="1218911" y="2604900"/>
            <a:ext cx="6708005" cy="608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pPr eaLnBrk="1" hangingPunct="1"/>
            <a:r>
              <a:rPr lang="en-US" sz="2000" kern="1200" dirty="0">
                <a:latin typeface="Times New Roman" charset="0"/>
                <a:cs typeface="Times New Roman" charset="0"/>
              </a:rPr>
              <a:t>BWT                   Suffix Tree        Suffix Array       Hash table</a:t>
            </a:r>
          </a:p>
        </p:txBody>
      </p:sp>
      <p:sp>
        <p:nvSpPr>
          <p:cNvPr id="29" name="Title 1"/>
          <p:cNvSpPr txBox="1">
            <a:spLocks/>
          </p:cNvSpPr>
          <p:nvPr/>
        </p:nvSpPr>
        <p:spPr bwMode="auto">
          <a:xfrm>
            <a:off x="419097" y="5176650"/>
            <a:ext cx="8324850" cy="60818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lstStyle/>
          <a:p>
            <a:r>
              <a:rPr lang="en-US" sz="2400" dirty="0">
                <a:latin typeface="Times New Roman" charset="0"/>
                <a:cs typeface="Times New Roman" charset="0"/>
              </a:rPr>
              <a:t>&lt;2 gigabytes        &gt;35 gigabytes  </a:t>
            </a:r>
            <a:r>
              <a:rPr lang="en-US" sz="2400" kern="1200" dirty="0">
                <a:latin typeface="Times New Roman" charset="0"/>
                <a:cs typeface="Times New Roman" charset="0"/>
              </a:rPr>
              <a:t>&gt;</a:t>
            </a:r>
            <a:r>
              <a:rPr lang="en-US" sz="2400" dirty="0">
                <a:latin typeface="Times New Roman" charset="0"/>
                <a:cs typeface="Times New Roman" charset="0"/>
              </a:rPr>
              <a:t>12 gigabytes  &gt;12 gigabytes</a:t>
            </a:r>
            <a:endParaRPr lang="en-US" sz="2400" kern="1200" dirty="0">
              <a:latin typeface="Times New Roman" charset="0"/>
              <a:cs typeface="Times New Roman" charset="0"/>
            </a:endParaRPr>
          </a:p>
        </p:txBody>
      </p:sp>
      <p:sp>
        <p:nvSpPr>
          <p:cNvPr id="30" name="TextBox 29"/>
          <p:cNvSpPr txBox="1">
            <a:spLocks noChangeArrowheads="1"/>
          </p:cNvSpPr>
          <p:nvPr/>
        </p:nvSpPr>
        <p:spPr bwMode="auto">
          <a:xfrm>
            <a:off x="939509" y="5897035"/>
            <a:ext cx="7193009" cy="46166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a:spAutoFit/>
          </a:bodyPr>
          <a:lstStyle/>
          <a:p>
            <a:pPr algn="ctr" eaLnBrk="1" hangingPunct="1"/>
            <a:r>
              <a:rPr lang="en-US" sz="2400" kern="1200" dirty="0">
                <a:cs typeface="Times New Roman" charset="0"/>
              </a:rPr>
              <a:t>Human genome memory footprint</a:t>
            </a:r>
            <a:r>
              <a:rPr lang="en-US" sz="2400" kern="1200" baseline="30000" dirty="0">
                <a:cs typeface="Times New Roman" charset="0"/>
              </a:rPr>
              <a:t>*</a:t>
            </a:r>
          </a:p>
        </p:txBody>
      </p:sp>
      <p:sp>
        <p:nvSpPr>
          <p:cNvPr id="31" name="TextBox 30"/>
          <p:cNvSpPr txBox="1"/>
          <p:nvPr/>
        </p:nvSpPr>
        <p:spPr>
          <a:xfrm>
            <a:off x="321733" y="6500055"/>
            <a:ext cx="1085053" cy="215444"/>
          </a:xfrm>
          <a:prstGeom prst="rect">
            <a:avLst/>
          </a:prstGeom>
          <a:noFill/>
        </p:spPr>
        <p:txBody>
          <a:bodyPr wrap="none" rtlCol="0">
            <a:spAutoFit/>
          </a:bodyPr>
          <a:lstStyle/>
          <a:p>
            <a:r>
              <a:rPr lang="en-US" sz="800" dirty="0"/>
              <a:t>* From Bowtie poster</a:t>
            </a:r>
          </a:p>
        </p:txBody>
      </p:sp>
      <p:sp>
        <p:nvSpPr>
          <p:cNvPr id="11" name="Content Placeholder 2"/>
          <p:cNvSpPr>
            <a:spLocks noGrp="1"/>
          </p:cNvSpPr>
          <p:nvPr>
            <p:ph idx="1"/>
          </p:nvPr>
        </p:nvSpPr>
        <p:spPr>
          <a:xfrm>
            <a:off x="457200" y="1252803"/>
            <a:ext cx="8229600" cy="965463"/>
          </a:xfrm>
        </p:spPr>
        <p:txBody>
          <a:bodyPr/>
          <a:lstStyle/>
          <a:p>
            <a:pPr marL="0" indent="0">
              <a:buNone/>
            </a:pPr>
            <a:r>
              <a:rPr lang="en-US" dirty="0"/>
              <a:t>A benefit of string indexing is to avoid scanning the whole reference. Therefore alignment searching is much faster.</a:t>
            </a:r>
          </a:p>
        </p:txBody>
      </p:sp>
      <p:sp>
        <p:nvSpPr>
          <p:cNvPr id="3" name="Slide Number Placeholder 2"/>
          <p:cNvSpPr>
            <a:spLocks noGrp="1"/>
          </p:cNvSpPr>
          <p:nvPr>
            <p:ph type="sldNum" sz="quarter" idx="12"/>
          </p:nvPr>
        </p:nvSpPr>
        <p:spPr/>
        <p:txBody>
          <a:bodyPr/>
          <a:lstStyle/>
          <a:p>
            <a:fld id="{9DA039C4-C5F2-1743-BB7A-5D831266C61E}" type="slidenum">
              <a:rPr lang="en-US" smtClean="0"/>
              <a:t>7</a:t>
            </a:fld>
            <a:endParaRPr lang="en-US"/>
          </a:p>
        </p:txBody>
      </p:sp>
      <p:graphicFrame>
        <p:nvGraphicFramePr>
          <p:cNvPr id="13" name="Table 12"/>
          <p:cNvGraphicFramePr>
            <a:graphicFrameLocks noGrp="1"/>
          </p:cNvGraphicFramePr>
          <p:nvPr>
            <p:extLst>
              <p:ext uri="{D42A27DB-BD31-4B8C-83A1-F6EECF244321}">
                <p14:modId xmlns:p14="http://schemas.microsoft.com/office/powerpoint/2010/main" val="4093117729"/>
              </p:ext>
            </p:extLst>
          </p:nvPr>
        </p:nvGraphicFramePr>
        <p:xfrm>
          <a:off x="811777" y="3819341"/>
          <a:ext cx="1560209" cy="879659"/>
        </p:xfrm>
        <a:graphic>
          <a:graphicData uri="http://schemas.openxmlformats.org/drawingml/2006/table">
            <a:tbl>
              <a:tblPr/>
              <a:tblGrid>
                <a:gridCol w="775723">
                  <a:extLst>
                    <a:ext uri="{9D8B030D-6E8A-4147-A177-3AD203B41FA5}">
                      <a16:colId xmlns:a16="http://schemas.microsoft.com/office/drawing/2014/main" val="20000"/>
                    </a:ext>
                  </a:extLst>
                </a:gridCol>
                <a:gridCol w="784486">
                  <a:extLst>
                    <a:ext uri="{9D8B030D-6E8A-4147-A177-3AD203B41FA5}">
                      <a16:colId xmlns:a16="http://schemas.microsoft.com/office/drawing/2014/main" val="20001"/>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85959">
                <a:tc>
                  <a:txBody>
                    <a:bodyPr/>
                    <a:lstStyle/>
                    <a:p>
                      <a:pPr algn="ctr" fontAlgn="ctr"/>
                      <a:r>
                        <a:rPr lang="en-US" sz="1000" b="0" i="0" u="none" strike="noStrike" dirty="0">
                          <a:solidFill>
                            <a:srgbClr val="000000"/>
                          </a:solidFill>
                          <a:effectLst/>
                          <a:latin typeface="Courier New"/>
                        </a:rPr>
                        <a:t>^BANANA</a:t>
                      </a:r>
                      <a:r>
                        <a:rPr lang="en-US" sz="1000" b="0" i="0" u="none" strike="noStrike" dirty="0">
                          <a:solidFill>
                            <a:srgbClr val="FF0000"/>
                          </a:solidFill>
                          <a:effectLst/>
                          <a:latin typeface="Courier New"/>
                        </a:rPr>
                        <a:t>|</a:t>
                      </a:r>
                      <a:endParaRPr lang="en-US" sz="10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ourier New"/>
                        </a:rPr>
                        <a:t>BNN^AA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4790704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506412"/>
          </a:xfrm>
        </p:spPr>
        <p:txBody>
          <a:bodyPr>
            <a:normAutofit fontScale="90000"/>
          </a:bodyPr>
          <a:lstStyle/>
          <a:p>
            <a:r>
              <a:rPr lang="en-US" dirty="0"/>
              <a:t>Burrows–Wheeler transform</a:t>
            </a:r>
          </a:p>
        </p:txBody>
      </p:sp>
      <p:sp>
        <p:nvSpPr>
          <p:cNvPr id="61" name="TextBox 60"/>
          <p:cNvSpPr txBox="1"/>
          <p:nvPr/>
        </p:nvSpPr>
        <p:spPr>
          <a:xfrm>
            <a:off x="3896520" y="3395468"/>
            <a:ext cx="1455736" cy="2031325"/>
          </a:xfrm>
          <a:prstGeom prst="rect">
            <a:avLst/>
          </a:prstGeom>
          <a:noFill/>
        </p:spPr>
        <p:txBody>
          <a:bodyPr wrap="square" rtlCol="0">
            <a:spAutoFit/>
          </a:bodyPr>
          <a:lstStyle/>
          <a:p>
            <a:pPr algn="dist"/>
            <a:r>
              <a:rPr lang="en-US" dirty="0">
                <a:latin typeface="Courier New"/>
                <a:cs typeface="Courier New"/>
              </a:rPr>
              <a:t>$</a:t>
            </a:r>
            <a:r>
              <a:rPr lang="en-US" dirty="0" err="1">
                <a:latin typeface="Courier New"/>
                <a:cs typeface="Courier New"/>
              </a:rPr>
              <a:t>acaac</a:t>
            </a:r>
            <a:r>
              <a:rPr lang="en-US" b="1" dirty="0" err="1">
                <a:solidFill>
                  <a:srgbClr val="FF0000"/>
                </a:solidFill>
                <a:latin typeface="Courier New"/>
                <a:cs typeface="Courier New"/>
              </a:rPr>
              <a:t>g</a:t>
            </a:r>
            <a:endParaRPr lang="en-US" b="1" dirty="0">
              <a:solidFill>
                <a:srgbClr val="FF0000"/>
              </a:solidFill>
              <a:latin typeface="Courier New"/>
              <a:cs typeface="Courier New"/>
            </a:endParaRPr>
          </a:p>
          <a:p>
            <a:pPr algn="dist"/>
            <a:r>
              <a:rPr lang="en-US" dirty="0" err="1">
                <a:latin typeface="Courier New"/>
                <a:cs typeface="Courier New"/>
              </a:rPr>
              <a:t>aacg$a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a:p>
            <a:pPr algn="dist"/>
            <a:r>
              <a:rPr lang="en-US" dirty="0" err="1">
                <a:latin typeface="Courier New"/>
                <a:cs typeface="Courier New"/>
              </a:rPr>
              <a:t>acaacg</a:t>
            </a:r>
            <a:r>
              <a:rPr lang="en-US" b="1" dirty="0">
                <a:solidFill>
                  <a:srgbClr val="FF0000"/>
                </a:solidFill>
                <a:latin typeface="Courier New"/>
                <a:cs typeface="Courier New"/>
              </a:rPr>
              <a:t>$</a:t>
            </a:r>
          </a:p>
          <a:p>
            <a:pPr algn="dist"/>
            <a:r>
              <a:rPr lang="en-US" dirty="0" err="1">
                <a:latin typeface="Courier New"/>
                <a:cs typeface="Courier New"/>
              </a:rPr>
              <a:t>acg$ac</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dirty="0" err="1">
                <a:latin typeface="Courier New"/>
                <a:cs typeface="Courier New"/>
              </a:rPr>
              <a:t>caacg$</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dirty="0" err="1">
                <a:latin typeface="Courier New"/>
                <a:cs typeface="Courier New"/>
              </a:rPr>
              <a:t>cg$aca</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dirty="0" err="1">
                <a:latin typeface="Courier New"/>
                <a:cs typeface="Courier New"/>
              </a:rPr>
              <a:t>G$acaa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sp>
        <p:nvSpPr>
          <p:cNvPr id="62" name="TextBox 61"/>
          <p:cNvSpPr txBox="1"/>
          <p:nvPr/>
        </p:nvSpPr>
        <p:spPr>
          <a:xfrm>
            <a:off x="1976438" y="4226464"/>
            <a:ext cx="1455736" cy="369332"/>
          </a:xfrm>
          <a:prstGeom prst="rect">
            <a:avLst/>
          </a:prstGeom>
          <a:noFill/>
        </p:spPr>
        <p:txBody>
          <a:bodyPr wrap="square" rtlCol="0">
            <a:spAutoFit/>
          </a:bodyPr>
          <a:lstStyle/>
          <a:p>
            <a:pPr algn="dist"/>
            <a:r>
              <a:rPr lang="en-US" b="1" dirty="0" err="1">
                <a:latin typeface="Courier New"/>
                <a:cs typeface="Courier New"/>
              </a:rPr>
              <a:t>acaacg</a:t>
            </a:r>
            <a:r>
              <a:rPr lang="en-US" b="1" dirty="0">
                <a:latin typeface="Courier New"/>
                <a:cs typeface="Courier New"/>
              </a:rPr>
              <a:t>$</a:t>
            </a:r>
          </a:p>
        </p:txBody>
      </p:sp>
      <p:sp>
        <p:nvSpPr>
          <p:cNvPr id="63" name="TextBox 62"/>
          <p:cNvSpPr txBox="1"/>
          <p:nvPr/>
        </p:nvSpPr>
        <p:spPr>
          <a:xfrm>
            <a:off x="5825331" y="4226464"/>
            <a:ext cx="1455736" cy="369332"/>
          </a:xfrm>
          <a:prstGeom prst="rect">
            <a:avLst/>
          </a:prstGeom>
          <a:noFill/>
        </p:spPr>
        <p:txBody>
          <a:bodyPr wrap="square" rtlCol="0">
            <a:spAutoFit/>
          </a:bodyPr>
          <a:lstStyle/>
          <a:p>
            <a:pPr algn="dist"/>
            <a:r>
              <a:rPr lang="en-US" b="1" dirty="0" err="1">
                <a:latin typeface="Courier New"/>
                <a:cs typeface="Courier New"/>
              </a:rPr>
              <a:t>gc$aaac</a:t>
            </a:r>
            <a:endParaRPr lang="en-US" b="1" dirty="0">
              <a:latin typeface="Courier New"/>
              <a:cs typeface="Courier New"/>
            </a:endParaRPr>
          </a:p>
        </p:txBody>
      </p:sp>
      <p:graphicFrame>
        <p:nvGraphicFramePr>
          <p:cNvPr id="64" name="Table 63"/>
          <p:cNvGraphicFramePr>
            <a:graphicFrameLocks noGrp="1"/>
          </p:cNvGraphicFramePr>
          <p:nvPr>
            <p:extLst>
              <p:ext uri="{D42A27DB-BD31-4B8C-83A1-F6EECF244321}">
                <p14:modId xmlns:p14="http://schemas.microsoft.com/office/powerpoint/2010/main" val="3026684493"/>
              </p:ext>
            </p:extLst>
          </p:nvPr>
        </p:nvGraphicFramePr>
        <p:xfrm>
          <a:off x="2133600" y="1384562"/>
          <a:ext cx="5003800" cy="1930400"/>
        </p:xfrm>
        <a:graphic>
          <a:graphicData uri="http://schemas.openxmlformats.org/drawingml/2006/table">
            <a:tbl>
              <a:tblPr/>
              <a:tblGrid>
                <a:gridCol w="825500">
                  <a:extLst>
                    <a:ext uri="{9D8B030D-6E8A-4147-A177-3AD203B41FA5}">
                      <a16:colId xmlns:a16="http://schemas.microsoft.com/office/drawing/2014/main" val="20000"/>
                    </a:ext>
                  </a:extLst>
                </a:gridCol>
                <a:gridCol w="1104900">
                  <a:extLst>
                    <a:ext uri="{9D8B030D-6E8A-4147-A177-3AD203B41FA5}">
                      <a16:colId xmlns:a16="http://schemas.microsoft.com/office/drawing/2014/main" val="20001"/>
                    </a:ext>
                  </a:extLst>
                </a:gridCol>
                <a:gridCol w="1104900">
                  <a:extLst>
                    <a:ext uri="{9D8B030D-6E8A-4147-A177-3AD203B41FA5}">
                      <a16:colId xmlns:a16="http://schemas.microsoft.com/office/drawing/2014/main" val="20002"/>
                    </a:ext>
                  </a:extLst>
                </a:gridCol>
                <a:gridCol w="1104900">
                  <a:extLst>
                    <a:ext uri="{9D8B030D-6E8A-4147-A177-3AD203B41FA5}">
                      <a16:colId xmlns:a16="http://schemas.microsoft.com/office/drawing/2014/main" val="20003"/>
                    </a:ext>
                  </a:extLst>
                </a:gridCol>
                <a:gridCol w="863600">
                  <a:extLst>
                    <a:ext uri="{9D8B030D-6E8A-4147-A177-3AD203B41FA5}">
                      <a16:colId xmlns:a16="http://schemas.microsoft.com/office/drawing/2014/main" val="20004"/>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All Rotations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Sorting all rows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Taking last character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 output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03200">
                <a:tc rowSpan="8">
                  <a:txBody>
                    <a:bodyPr/>
                    <a:lstStyle/>
                    <a:p>
                      <a:pPr algn="ctr" fontAlgn="ctr"/>
                      <a:r>
                        <a:rPr lang="en-US" sz="1000" b="0" i="0" u="none" strike="noStrike" dirty="0">
                          <a:solidFill>
                            <a:srgbClr val="000000"/>
                          </a:solidFill>
                          <a:effectLst/>
                          <a:latin typeface="Courier New"/>
                        </a:rPr>
                        <a:t>^BANANA</a:t>
                      </a:r>
                      <a:r>
                        <a:rPr lang="en-US" sz="1000" b="0" i="0" u="none" strike="noStrike" dirty="0">
                          <a:solidFill>
                            <a:srgbClr val="FF0000"/>
                          </a:solidFill>
                          <a:effectLst/>
                          <a:latin typeface="Courier New"/>
                        </a:rPr>
                        <a:t>|</a:t>
                      </a:r>
                      <a:endParaRPr lang="en-US" sz="10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^BANANA</a:t>
                      </a:r>
                      <a:r>
                        <a:rPr lang="en-US" sz="1000" b="0" i="0" u="none" strike="noStrike">
                          <a:solidFill>
                            <a:srgbClr val="FF0000"/>
                          </a:solidFill>
                          <a:effectLst/>
                          <a:latin typeface="Courier New"/>
                        </a:rPr>
                        <a:t>|</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ourier New"/>
                        </a:rPr>
                        <a:t>A</a:t>
                      </a:r>
                      <a:r>
                        <a:rPr lang="en-US" sz="1000" b="0" i="0" u="none" strike="noStrike">
                          <a:solidFill>
                            <a:srgbClr val="000000"/>
                          </a:solidFill>
                          <a:effectLst/>
                          <a:latin typeface="Courier New"/>
                        </a:rPr>
                        <a:t>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t>
                      </a:r>
                      <a:endParaRPr lang="en-US" sz="1000" b="1"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ANANA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a:t>
                      </a:r>
                      <a:r>
                        <a:rPr lang="en-US" sz="1000" b="1" i="0" u="none" strike="noStrike">
                          <a:solidFill>
                            <a:srgbClr val="000000"/>
                          </a:solidFill>
                          <a:effectLst/>
                          <a:latin typeface="Courier New"/>
                        </a:rPr>
                        <a:t>B</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8">
                  <a:txBody>
                    <a:bodyPr/>
                    <a:lstStyle/>
                    <a:p>
                      <a:pPr algn="ctr" fontAlgn="ctr"/>
                      <a:r>
                        <a:rPr lang="en-US" sz="1000" b="0" i="0" u="none" strike="noStrike" dirty="0">
                          <a:solidFill>
                            <a:srgbClr val="000000"/>
                          </a:solidFill>
                          <a:effectLst/>
                          <a:latin typeface="Courier New"/>
                        </a:rPr>
                        <a:t>BNN^AA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0500">
                <a:tc vMerge="1">
                  <a:txBody>
                    <a:bodyPr/>
                    <a:lstStyle/>
                    <a:p>
                      <a:endParaRPr lang="en-US"/>
                    </a:p>
                  </a:txBody>
                  <a:tcPr/>
                </a:tc>
                <a:tc>
                  <a:txBody>
                    <a:bodyPr/>
                    <a:lstStyle/>
                    <a:p>
                      <a:pPr algn="ctr" fontAlgn="b"/>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^BANANA</a:t>
                      </a:r>
                      <a:endParaRPr lang="en-US" sz="1000" b="0" i="0" u="none" strike="noStrike">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ourier New"/>
                        </a:rPr>
                        <a:t>A</a:t>
                      </a:r>
                      <a:r>
                        <a:rPr lang="en-US" sz="1000" b="0" i="0" u="none" strike="noStrike">
                          <a:solidFill>
                            <a:srgbClr val="000000"/>
                          </a:solidFill>
                          <a:effectLst/>
                          <a:latin typeface="Courier New"/>
                        </a:rPr>
                        <a:t>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t>
                      </a:r>
                      <a:endParaRPr lang="en-US" sz="1000" b="1"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a:t>
                      </a:r>
                      <a:r>
                        <a:rPr lang="en-US" sz="1000" b="1" i="0" u="none" strike="noStrike">
                          <a:solidFill>
                            <a:srgbClr val="000000"/>
                          </a:solidFill>
                          <a:effectLst/>
                          <a:latin typeface="Courier New"/>
                        </a:rPr>
                        <a:t>N</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2"/>
                  </a:ext>
                </a:extLst>
              </a:tr>
              <a:tr h="190500">
                <a:tc vMerge="1">
                  <a:txBody>
                    <a:bodyPr/>
                    <a:lstStyle/>
                    <a:p>
                      <a:endParaRPr lang="en-US"/>
                    </a:p>
                  </a:txBody>
                  <a:tcPr/>
                </a:tc>
                <a:tc>
                  <a:txBody>
                    <a:bodyPr/>
                    <a:lstStyle/>
                    <a:p>
                      <a:pPr algn="ctr" fontAlgn="b"/>
                      <a:r>
                        <a:rPr lang="en-US" sz="1000" b="0" i="0" u="none" strike="noStrike">
                          <a:solidFill>
                            <a:srgbClr val="000000"/>
                          </a:solidFill>
                          <a:effectLst/>
                          <a:latin typeface="Courier New"/>
                        </a:rPr>
                        <a:t>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ourier New"/>
                        </a:rPr>
                        <a:t>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^BANAN</a:t>
                      </a:r>
                      <a:endParaRPr lang="en-US" sz="1000" b="1"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a:t>
                      </a:r>
                      <a:r>
                        <a:rPr lang="en-US" sz="1000" b="1" i="0" u="none" strike="noStrike">
                          <a:solidFill>
                            <a:srgbClr val="000000"/>
                          </a:solidFill>
                          <a:effectLst/>
                          <a:latin typeface="Courier New"/>
                        </a:rPr>
                        <a:t>N</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3"/>
                  </a:ext>
                </a:extLst>
              </a:tr>
              <a:tr h="190500">
                <a:tc vMerge="1">
                  <a:txBody>
                    <a:bodyPr/>
                    <a:lstStyle/>
                    <a:p>
                      <a:endParaRPr lang="en-US"/>
                    </a:p>
                  </a:txBody>
                  <a:tcPr/>
                </a:tc>
                <a:tc>
                  <a:txBody>
                    <a:bodyPr/>
                    <a:lstStyle/>
                    <a:p>
                      <a:pPr algn="ctr" fontAlgn="b"/>
                      <a:r>
                        <a:rPr lang="en-US" sz="1000" b="0" i="0" u="none" strike="noStrike" dirty="0">
                          <a:solidFill>
                            <a:srgbClr val="000000"/>
                          </a:solidFill>
                          <a:effectLst/>
                          <a:latin typeface="Courier New"/>
                        </a:rPr>
                        <a:t>NA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^BANA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ourier New"/>
                        </a:rPr>
                        <a:t>B</a:t>
                      </a:r>
                      <a:r>
                        <a:rPr lang="en-US" sz="1000" b="0" i="0" u="none" strike="noStrike">
                          <a:solidFill>
                            <a:srgbClr val="000000"/>
                          </a:solidFill>
                          <a:effectLst/>
                          <a:latin typeface="Courier New"/>
                        </a:rPr>
                        <a:t>ANANA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a:t>
                      </a:r>
                      <a:endParaRPr lang="en-US" sz="1000" b="1"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BANANA</a:t>
                      </a:r>
                      <a:r>
                        <a:rPr lang="en-US" sz="1000" b="0" i="0" u="none" strike="noStrike">
                          <a:solidFill>
                            <a:srgbClr val="FF0000"/>
                          </a:solidFill>
                          <a:effectLst/>
                          <a:latin typeface="Courier New"/>
                        </a:rPr>
                        <a:t>|</a:t>
                      </a:r>
                      <a:r>
                        <a:rPr lang="en-US" sz="1000" b="1" i="0" u="none" strike="noStrike">
                          <a:solidFill>
                            <a:srgbClr val="000000"/>
                          </a:solidFill>
                          <a:effectLst/>
                          <a:latin typeface="Courier New"/>
                        </a:rPr>
                        <a:t>^</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4"/>
                  </a:ext>
                </a:extLst>
              </a:tr>
              <a:tr h="190500">
                <a:tc vMerge="1">
                  <a:txBody>
                    <a:bodyPr/>
                    <a:lstStyle/>
                    <a:p>
                      <a:endParaRPr lang="en-US"/>
                    </a:p>
                  </a:txBody>
                  <a:tcPr/>
                </a:tc>
                <a:tc>
                  <a:txBody>
                    <a:bodyPr/>
                    <a:lstStyle/>
                    <a:p>
                      <a:pPr algn="ctr" fontAlgn="b"/>
                      <a:r>
                        <a:rPr lang="en-US" sz="1000" b="0" i="0" u="none" strike="noStrike" dirty="0">
                          <a:solidFill>
                            <a:srgbClr val="000000"/>
                          </a:solidFill>
                          <a:effectLst/>
                          <a:latin typeface="Courier New"/>
                        </a:rPr>
                        <a:t>ANA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dirty="0">
                          <a:solidFill>
                            <a:srgbClr val="000000"/>
                          </a:solidFill>
                          <a:effectLst/>
                          <a:latin typeface="Courier New"/>
                        </a:rPr>
                        <a:t>N</a:t>
                      </a:r>
                      <a:r>
                        <a:rPr lang="en-US" sz="1000" b="0" i="0" u="none" strike="noStrike" dirty="0">
                          <a:solidFill>
                            <a:srgbClr val="000000"/>
                          </a:solidFill>
                          <a:effectLst/>
                          <a:latin typeface="Courier New"/>
                        </a:rPr>
                        <a:t>ANA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a:t>
                      </a:r>
                      <a:endParaRPr lang="en-US" sz="1000" b="1" i="0" u="none" strike="noStrike" dirty="0">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t>
                      </a:r>
                      <a:r>
                        <a:rPr lang="en-US" sz="1000" b="1" i="0" u="none" strike="noStrike">
                          <a:solidFill>
                            <a:srgbClr val="000000"/>
                          </a:solidFill>
                          <a:effectLst/>
                          <a:latin typeface="Courier New"/>
                        </a:rPr>
                        <a:t>A</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5"/>
                  </a:ext>
                </a:extLst>
              </a:tr>
              <a:tr h="190500">
                <a:tc vMerge="1">
                  <a:txBody>
                    <a:bodyPr/>
                    <a:lstStyle/>
                    <a:p>
                      <a:endParaRPr lang="en-US"/>
                    </a:p>
                  </a:txBody>
                  <a:tcPr/>
                </a:tc>
                <a:tc>
                  <a:txBody>
                    <a:bodyPr/>
                    <a:lstStyle/>
                    <a:p>
                      <a:pPr algn="ctr" fontAlgn="b"/>
                      <a:r>
                        <a:rPr lang="en-US" sz="1000" b="0" i="0" u="none" strike="noStrike">
                          <a:solidFill>
                            <a:srgbClr val="000000"/>
                          </a:solidFill>
                          <a:effectLst/>
                          <a:latin typeface="Courier New"/>
                        </a:rPr>
                        <a:t>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dirty="0">
                          <a:solidFill>
                            <a:srgbClr val="000000"/>
                          </a:solidFill>
                          <a:effectLst/>
                          <a:latin typeface="Courier New"/>
                        </a:rPr>
                        <a:t>N</a:t>
                      </a:r>
                      <a:r>
                        <a:rPr lang="en-US" sz="1000" b="0" i="0" u="none" strike="noStrike" dirty="0">
                          <a:solidFill>
                            <a:srgbClr val="000000"/>
                          </a:solidFill>
                          <a:effectLst/>
                          <a:latin typeface="Courier New"/>
                        </a:rPr>
                        <a:t>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^BANA</a:t>
                      </a:r>
                      <a:endParaRPr lang="en-US" sz="1000" b="1" i="0" u="none" strike="noStrike" dirty="0">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t>
                      </a:r>
                      <a:r>
                        <a:rPr lang="en-US" sz="1000" b="1" i="0" u="none" strike="noStrike">
                          <a:solidFill>
                            <a:srgbClr val="000000"/>
                          </a:solidFill>
                          <a:effectLst/>
                          <a:latin typeface="Courier New"/>
                        </a:rPr>
                        <a:t>A</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6"/>
                  </a:ext>
                </a:extLst>
              </a:tr>
              <a:tr h="190500">
                <a:tc vMerge="1">
                  <a:txBody>
                    <a:bodyPr/>
                    <a:lstStyle/>
                    <a:p>
                      <a:endParaRPr lang="en-US"/>
                    </a:p>
                  </a:txBody>
                  <a:tcPr/>
                </a:tc>
                <a:tc>
                  <a:txBody>
                    <a:bodyPr/>
                    <a:lstStyle/>
                    <a:p>
                      <a:pPr algn="ctr" fontAlgn="b"/>
                      <a:r>
                        <a:rPr lang="en-US" sz="1000" b="0" i="0" u="none" strike="noStrike" dirty="0">
                          <a:solidFill>
                            <a:srgbClr val="000000"/>
                          </a:solidFill>
                          <a:effectLst/>
                          <a:latin typeface="Courier New"/>
                        </a:rPr>
                        <a:t>ANANA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ourier New"/>
                        </a:rPr>
                        <a:t>^</a:t>
                      </a:r>
                      <a:r>
                        <a:rPr lang="en-US" sz="1000" b="0" i="0" u="none" strike="noStrike">
                          <a:solidFill>
                            <a:srgbClr val="000000"/>
                          </a:solidFill>
                          <a:effectLst/>
                          <a:latin typeface="Courier New"/>
                        </a:rPr>
                        <a:t>BANANA</a:t>
                      </a:r>
                      <a:r>
                        <a:rPr lang="en-US" sz="1000" b="0" i="0" u="none" strike="noStrike">
                          <a:solidFill>
                            <a:srgbClr val="FF0000"/>
                          </a:solidFill>
                          <a:effectLst/>
                          <a:latin typeface="Courier New"/>
                        </a:rPr>
                        <a:t>|</a:t>
                      </a:r>
                      <a:endParaRPr lang="en-US" sz="1000" b="1"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ourier New"/>
                        </a:rPr>
                        <a:t>^BANANA</a:t>
                      </a:r>
                      <a:r>
                        <a:rPr lang="en-US" sz="1000" b="1" i="0" u="none" strike="noStrike" dirty="0">
                          <a:solidFill>
                            <a:srgbClr val="FF0000"/>
                          </a:solidFill>
                          <a:effectLst/>
                          <a:latin typeface="Courier New"/>
                        </a:rPr>
                        <a:t>|</a:t>
                      </a:r>
                      <a:endParaRPr lang="en-US" sz="1000" b="0" i="0" u="none" strike="noStrike" dirty="0">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7"/>
                  </a:ext>
                </a:extLst>
              </a:tr>
              <a:tr h="190500">
                <a:tc vMerge="1">
                  <a:txBody>
                    <a:bodyPr/>
                    <a:lstStyle/>
                    <a:p>
                      <a:endParaRPr lang="en-US"/>
                    </a:p>
                  </a:txBody>
                  <a:tcPr/>
                </a:tc>
                <a:tc>
                  <a:txBody>
                    <a:bodyPr/>
                    <a:lstStyle/>
                    <a:p>
                      <a:pPr algn="ctr" fontAlgn="b"/>
                      <a:r>
                        <a:rPr lang="en-US" sz="1000" b="0" i="0" u="none" strike="noStrike">
                          <a:solidFill>
                            <a:srgbClr val="000000"/>
                          </a:solidFill>
                          <a:effectLst/>
                          <a:latin typeface="Courier New"/>
                        </a:rPr>
                        <a:t>BANANA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dirty="0">
                          <a:solidFill>
                            <a:srgbClr val="FF0000"/>
                          </a:solidFill>
                          <a:effectLst/>
                          <a:latin typeface="Courier New"/>
                        </a:rPr>
                        <a:t>|</a:t>
                      </a:r>
                      <a:r>
                        <a:rPr lang="en-US" sz="1000" b="0" i="0" u="none" strike="noStrike" dirty="0">
                          <a:solidFill>
                            <a:srgbClr val="000000"/>
                          </a:solidFill>
                          <a:effectLst/>
                          <a:latin typeface="Courier New"/>
                        </a:rPr>
                        <a:t>^BANANA</a:t>
                      </a:r>
                      <a:endParaRPr lang="en-US" sz="10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^BANAN</a:t>
                      </a:r>
                      <a:r>
                        <a:rPr lang="en-US" sz="1000" b="1" i="0" u="none" strike="noStrike" dirty="0">
                          <a:solidFill>
                            <a:srgbClr val="000000"/>
                          </a:solidFill>
                          <a:effectLst/>
                          <a:latin typeface="Courier New"/>
                        </a:rPr>
                        <a:t>A</a:t>
                      </a:r>
                      <a:endParaRPr lang="en-US" sz="1000" b="0"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8"/>
                  </a:ext>
                </a:extLst>
              </a:tr>
            </a:tbl>
          </a:graphicData>
        </a:graphic>
      </p:graphicFrame>
      <p:sp>
        <p:nvSpPr>
          <p:cNvPr id="65" name="TextBox 64"/>
          <p:cNvSpPr txBox="1"/>
          <p:nvPr/>
        </p:nvSpPr>
        <p:spPr>
          <a:xfrm>
            <a:off x="3390900" y="937681"/>
            <a:ext cx="2716496" cy="369332"/>
          </a:xfrm>
          <a:prstGeom prst="rect">
            <a:avLst/>
          </a:prstGeom>
          <a:noFill/>
        </p:spPr>
        <p:txBody>
          <a:bodyPr wrap="none" rtlCol="0">
            <a:spAutoFit/>
          </a:bodyPr>
          <a:lstStyle/>
          <a:p>
            <a:r>
              <a:rPr lang="en-US" dirty="0"/>
              <a:t>Transformation algorithm</a:t>
            </a:r>
            <a:r>
              <a:rPr lang="en-US" baseline="30000" dirty="0"/>
              <a:t>*</a:t>
            </a:r>
          </a:p>
        </p:txBody>
      </p:sp>
      <p:sp>
        <p:nvSpPr>
          <p:cNvPr id="66" name="TextBox 65"/>
          <p:cNvSpPr txBox="1"/>
          <p:nvPr/>
        </p:nvSpPr>
        <p:spPr>
          <a:xfrm>
            <a:off x="609600" y="5502993"/>
            <a:ext cx="8108950" cy="923330"/>
          </a:xfrm>
          <a:prstGeom prst="rect">
            <a:avLst/>
          </a:prstGeom>
          <a:noFill/>
        </p:spPr>
        <p:txBody>
          <a:bodyPr wrap="square" rtlCol="0">
            <a:spAutoFit/>
          </a:bodyPr>
          <a:lstStyle/>
          <a:p>
            <a:pPr marL="285750" indent="-285750">
              <a:buFont typeface="Arial"/>
              <a:buChar char="•"/>
            </a:pPr>
            <a:r>
              <a:rPr lang="en-US" dirty="0"/>
              <a:t>The transformation is reversible, without needing to store any additional data.</a:t>
            </a:r>
          </a:p>
          <a:p>
            <a:pPr marL="285750" indent="-285750">
              <a:buFont typeface="Arial"/>
              <a:buChar char="•"/>
            </a:pPr>
            <a:r>
              <a:rPr lang="en-US" dirty="0"/>
              <a:t>BWT is a compression technique to find repeated patterns and encoding the duplications more compactly. (</a:t>
            </a:r>
            <a:r>
              <a:rPr lang="en-US" dirty="0" err="1"/>
              <a:t>bzip</a:t>
            </a:r>
            <a:r>
              <a:rPr lang="en-US" dirty="0"/>
              <a:t>” is based on this compression)</a:t>
            </a:r>
          </a:p>
        </p:txBody>
      </p:sp>
      <p:sp>
        <p:nvSpPr>
          <p:cNvPr id="67" name="TextBox 66"/>
          <p:cNvSpPr txBox="1"/>
          <p:nvPr/>
        </p:nvSpPr>
        <p:spPr>
          <a:xfrm>
            <a:off x="287867" y="6534825"/>
            <a:ext cx="862886" cy="215444"/>
          </a:xfrm>
          <a:prstGeom prst="rect">
            <a:avLst/>
          </a:prstGeom>
          <a:noFill/>
        </p:spPr>
        <p:txBody>
          <a:bodyPr wrap="none" rtlCol="0">
            <a:spAutoFit/>
          </a:bodyPr>
          <a:lstStyle/>
          <a:p>
            <a:r>
              <a:rPr lang="en-US" sz="800" dirty="0"/>
              <a:t>* </a:t>
            </a:r>
            <a:r>
              <a:rPr lang="en-US" sz="800" dirty="0" err="1"/>
              <a:t>wikipedia.com</a:t>
            </a:r>
            <a:endParaRPr lang="en-US" sz="800" dirty="0"/>
          </a:p>
        </p:txBody>
      </p:sp>
      <p:pic>
        <p:nvPicPr>
          <p:cNvPr id="4" name="Picture 3" descr="Screen Shot 2015-02-26 at 11.18.1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3116" y="1761067"/>
            <a:ext cx="1245657" cy="1557889"/>
          </a:xfrm>
          <a:prstGeom prst="rect">
            <a:avLst/>
          </a:prstGeom>
        </p:spPr>
      </p:pic>
      <p:pic>
        <p:nvPicPr>
          <p:cNvPr id="5" name="Picture 4" descr="Screen Shot 2015-02-26 at 11.18.27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2409" y="1761067"/>
            <a:ext cx="1232286" cy="1553895"/>
          </a:xfrm>
          <a:prstGeom prst="rect">
            <a:avLst/>
          </a:prstGeom>
        </p:spPr>
      </p:pic>
      <p:sp>
        <p:nvSpPr>
          <p:cNvPr id="3" name="Slide Number Placeholder 2"/>
          <p:cNvSpPr>
            <a:spLocks noGrp="1"/>
          </p:cNvSpPr>
          <p:nvPr>
            <p:ph type="sldNum" sz="quarter" idx="12"/>
          </p:nvPr>
        </p:nvSpPr>
        <p:spPr/>
        <p:txBody>
          <a:bodyPr/>
          <a:lstStyle/>
          <a:p>
            <a:fld id="{9DA039C4-C5F2-1743-BB7A-5D831266C61E}" type="slidenum">
              <a:rPr lang="en-US" smtClean="0"/>
              <a:t>8</a:t>
            </a:fld>
            <a:endParaRPr lang="en-US"/>
          </a:p>
        </p:txBody>
      </p:sp>
      <p:sp>
        <p:nvSpPr>
          <p:cNvPr id="6" name="TextBox 5"/>
          <p:cNvSpPr txBox="1"/>
          <p:nvPr/>
        </p:nvSpPr>
        <p:spPr>
          <a:xfrm>
            <a:off x="7351622" y="781051"/>
            <a:ext cx="1630750" cy="646331"/>
          </a:xfrm>
          <a:prstGeom prst="rect">
            <a:avLst/>
          </a:prstGeom>
          <a:noFill/>
        </p:spPr>
        <p:txBody>
          <a:bodyPr wrap="none" rtlCol="0">
            <a:spAutoFit/>
          </a:bodyPr>
          <a:lstStyle/>
          <a:p>
            <a:r>
              <a:rPr lang="en-US" dirty="0"/>
              <a:t>BWT(banana) =</a:t>
            </a:r>
          </a:p>
          <a:p>
            <a:r>
              <a:rPr lang="en-US" dirty="0" err="1"/>
              <a:t>annb$aa</a:t>
            </a:r>
            <a:endParaRPr lang="en-US" dirty="0"/>
          </a:p>
        </p:txBody>
      </p:sp>
    </p:spTree>
    <p:extLst>
      <p:ext uri="{BB962C8B-B14F-4D97-AF65-F5344CB8AC3E}">
        <p14:creationId xmlns:p14="http://schemas.microsoft.com/office/powerpoint/2010/main" val="2822971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algorithms in Bowtie and BWA </a:t>
            </a:r>
          </a:p>
        </p:txBody>
      </p:sp>
      <p:grpSp>
        <p:nvGrpSpPr>
          <p:cNvPr id="56" name="Group 55"/>
          <p:cNvGrpSpPr/>
          <p:nvPr/>
        </p:nvGrpSpPr>
        <p:grpSpPr>
          <a:xfrm>
            <a:off x="1619546" y="2818179"/>
            <a:ext cx="1787690" cy="2362874"/>
            <a:chOff x="1619546" y="2665773"/>
            <a:chExt cx="1787690" cy="2362874"/>
          </a:xfrm>
        </p:grpSpPr>
        <p:sp>
          <p:nvSpPr>
            <p:cNvPr id="8" name="TextBox 7"/>
            <p:cNvSpPr txBox="1"/>
            <p:nvPr/>
          </p:nvSpPr>
          <p:spPr>
            <a:xfrm>
              <a:off x="1938896"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9" name="TextBox 8"/>
            <p:cNvSpPr txBox="1"/>
            <p:nvPr/>
          </p:nvSpPr>
          <p:spPr>
            <a:xfrm>
              <a:off x="2807004" y="2665773"/>
              <a:ext cx="600232" cy="369332"/>
            </a:xfrm>
            <a:prstGeom prst="rect">
              <a:avLst/>
            </a:prstGeom>
            <a:noFill/>
          </p:spPr>
          <p:txBody>
            <a:bodyPr wrap="none" rtlCol="0">
              <a:spAutoFit/>
            </a:bodyPr>
            <a:lstStyle/>
            <a:p>
              <a:r>
                <a:rPr lang="en-US" dirty="0" err="1">
                  <a:latin typeface="Courier New"/>
                  <a:cs typeface="Courier New"/>
                </a:rPr>
                <a:t>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cxnSp>
          <p:nvCxnSpPr>
            <p:cNvPr id="17" name="Straight Arrow Connector 16"/>
            <p:cNvCxnSpPr/>
            <p:nvPr/>
          </p:nvCxnSpPr>
          <p:spPr>
            <a:xfrm>
              <a:off x="1619546" y="422543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619546" y="468264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4" name="Group 53"/>
          <p:cNvGrpSpPr/>
          <p:nvPr/>
        </p:nvGrpSpPr>
        <p:grpSpPr>
          <a:xfrm>
            <a:off x="3544238" y="2818179"/>
            <a:ext cx="1782815" cy="2362874"/>
            <a:chOff x="3544238" y="2665773"/>
            <a:chExt cx="1782815" cy="2362874"/>
          </a:xfrm>
        </p:grpSpPr>
        <p:sp>
          <p:nvSpPr>
            <p:cNvPr id="10" name="TextBox 9"/>
            <p:cNvSpPr txBox="1"/>
            <p:nvPr/>
          </p:nvSpPr>
          <p:spPr>
            <a:xfrm>
              <a:off x="3858713"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aacg</a:t>
              </a:r>
              <a:r>
                <a:rPr lang="en-US" b="1" dirty="0">
                  <a:solidFill>
                    <a:srgbClr val="000000"/>
                  </a:solidFill>
                  <a:latin typeface="Courier New"/>
                  <a:cs typeface="Courier New"/>
                </a:rPr>
                <a:t>$</a:t>
              </a: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1" name="TextBox 10"/>
            <p:cNvSpPr txBox="1"/>
            <p:nvPr/>
          </p:nvSpPr>
          <p:spPr>
            <a:xfrm>
              <a:off x="4726821" y="2665773"/>
              <a:ext cx="600232" cy="369332"/>
            </a:xfrm>
            <a:prstGeom prst="rect">
              <a:avLst/>
            </a:prstGeom>
            <a:noFill/>
          </p:spPr>
          <p:txBody>
            <a:bodyPr wrap="none" rtlCol="0">
              <a:spAutoFit/>
            </a:bodyPr>
            <a:lstStyle/>
            <a:p>
              <a:r>
                <a:rPr lang="en-US" dirty="0" err="1">
                  <a:solidFill>
                    <a:srgbClr val="000000"/>
                  </a:solidFill>
                  <a:latin typeface="Courier New"/>
                  <a:cs typeface="Courier New"/>
                </a:rPr>
                <a:t>a</a:t>
              </a:r>
              <a:r>
                <a:rPr lang="en-US" b="1" dirty="0" err="1">
                  <a:solidFill>
                    <a:srgbClr val="FF0000"/>
                  </a:solidFill>
                  <a:latin typeface="Courier New"/>
                  <a:cs typeface="Courier New"/>
                </a:rPr>
                <a:t>ac</a:t>
              </a:r>
              <a:endParaRPr lang="en-US" b="1" dirty="0">
                <a:solidFill>
                  <a:srgbClr val="FF0000"/>
                </a:solidFill>
                <a:latin typeface="Courier New"/>
                <a:cs typeface="Courier New"/>
              </a:endParaRPr>
            </a:p>
          </p:txBody>
        </p:sp>
        <p:cxnSp>
          <p:nvCxnSpPr>
            <p:cNvPr id="27" name="Straight Arrow Connector 26"/>
            <p:cNvCxnSpPr/>
            <p:nvPr/>
          </p:nvCxnSpPr>
          <p:spPr>
            <a:xfrm>
              <a:off x="3544238" y="3683559"/>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3544238" y="414077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5458913" y="2818179"/>
            <a:ext cx="1787956" cy="2362874"/>
            <a:chOff x="5458913" y="2665773"/>
            <a:chExt cx="1787956" cy="2362874"/>
          </a:xfrm>
        </p:grpSpPr>
        <p:sp>
          <p:nvSpPr>
            <p:cNvPr id="12" name="TextBox 11"/>
            <p:cNvSpPr txBox="1"/>
            <p:nvPr/>
          </p:nvSpPr>
          <p:spPr>
            <a:xfrm>
              <a:off x="5778529"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aac</a:t>
              </a:r>
              <a:r>
                <a:rPr lang="en-US" dirty="0" err="1">
                  <a:solidFill>
                    <a:srgbClr val="000000"/>
                  </a:solidFill>
                  <a:latin typeface="Courier New"/>
                  <a:cs typeface="Courier New"/>
                </a:rPr>
                <a:t>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3" name="TextBox 12"/>
            <p:cNvSpPr txBox="1"/>
            <p:nvPr/>
          </p:nvSpPr>
          <p:spPr>
            <a:xfrm>
              <a:off x="6646637" y="2665773"/>
              <a:ext cx="600232" cy="369332"/>
            </a:xfrm>
            <a:prstGeom prst="rect">
              <a:avLst/>
            </a:prstGeom>
            <a:noFill/>
          </p:spPr>
          <p:txBody>
            <a:bodyPr wrap="none" rtlCol="0">
              <a:spAutoFit/>
            </a:bodyPr>
            <a:lstStyle/>
            <a:p>
              <a:r>
                <a:rPr lang="en-US" b="1" dirty="0" err="1">
                  <a:solidFill>
                    <a:srgbClr val="FF0000"/>
                  </a:solidFill>
                  <a:latin typeface="Courier New"/>
                  <a:cs typeface="Courier New"/>
                </a:rPr>
                <a:t>aac</a:t>
              </a:r>
              <a:endParaRPr lang="en-US" b="1" dirty="0">
                <a:solidFill>
                  <a:srgbClr val="FF0000"/>
                </a:solidFill>
                <a:latin typeface="Courier New"/>
                <a:cs typeface="Courier New"/>
              </a:endParaRPr>
            </a:p>
          </p:txBody>
        </p:sp>
        <p:cxnSp>
          <p:nvCxnSpPr>
            <p:cNvPr id="35" name="Straight Arrow Connector 34"/>
            <p:cNvCxnSpPr/>
            <p:nvPr/>
          </p:nvCxnSpPr>
          <p:spPr>
            <a:xfrm>
              <a:off x="5467386" y="3395692"/>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a:off x="5458913" y="359889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1" name="Picture 50" descr="Screen Shot 2015-01-08 at 12.45.5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864" y="5772054"/>
            <a:ext cx="4342938" cy="495503"/>
          </a:xfrm>
          <a:prstGeom prst="rect">
            <a:avLst/>
          </a:prstGeom>
        </p:spPr>
      </p:pic>
      <p:pic>
        <p:nvPicPr>
          <p:cNvPr id="52" name="Picture 51" descr="Screen Shot 2015-01-08 at 12.47.4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3686" y="5751496"/>
            <a:ext cx="4015735" cy="516060"/>
          </a:xfrm>
          <a:prstGeom prst="rect">
            <a:avLst/>
          </a:prstGeom>
        </p:spPr>
      </p:pic>
      <p:sp>
        <p:nvSpPr>
          <p:cNvPr id="57" name="TextBox 56"/>
          <p:cNvSpPr txBox="1"/>
          <p:nvPr/>
        </p:nvSpPr>
        <p:spPr>
          <a:xfrm>
            <a:off x="1172952" y="1113047"/>
            <a:ext cx="6821699" cy="1569660"/>
          </a:xfrm>
          <a:prstGeom prst="rect">
            <a:avLst/>
          </a:prstGeom>
          <a:noFill/>
        </p:spPr>
        <p:txBody>
          <a:bodyPr wrap="none" rtlCol="0">
            <a:spAutoFit/>
          </a:bodyPr>
          <a:lstStyle/>
          <a:p>
            <a:r>
              <a:rPr lang="en-US" sz="2400" dirty="0"/>
              <a:t>Find exact match of </a:t>
            </a:r>
            <a:r>
              <a:rPr lang="en-US" sz="2400" dirty="0" err="1">
                <a:latin typeface="Courier New"/>
                <a:cs typeface="Courier New"/>
              </a:rPr>
              <a:t>aac</a:t>
            </a:r>
            <a:r>
              <a:rPr lang="en-US" sz="2400" dirty="0"/>
              <a:t> in the sequence of </a:t>
            </a:r>
            <a:r>
              <a:rPr lang="en-US" sz="2400" dirty="0" err="1">
                <a:latin typeface="Courier New"/>
                <a:cs typeface="Courier New"/>
              </a:rPr>
              <a:t>acaacg</a:t>
            </a:r>
            <a:endParaRPr lang="en-US" sz="2400" dirty="0">
              <a:latin typeface="Courier New"/>
              <a:cs typeface="Courier New"/>
            </a:endParaRPr>
          </a:p>
          <a:p>
            <a:endParaRPr lang="en-US" sz="2400" dirty="0">
              <a:latin typeface="Courier New"/>
              <a:cs typeface="Courier New"/>
            </a:endParaRPr>
          </a:p>
          <a:p>
            <a:pPr marL="457200" indent="-457200">
              <a:buAutoNum type="arabicPeriod"/>
            </a:pPr>
            <a:r>
              <a:rPr lang="en-US" sz="2400" dirty="0">
                <a:cs typeface="Courier New"/>
              </a:rPr>
              <a:t>BWT(</a:t>
            </a:r>
            <a:r>
              <a:rPr lang="en-US" sz="2400" dirty="0" err="1">
                <a:latin typeface="Courier New"/>
                <a:cs typeface="Courier New"/>
              </a:rPr>
              <a:t>acaacg</a:t>
            </a:r>
            <a:r>
              <a:rPr lang="en-US" sz="2400" dirty="0">
                <a:cs typeface="Courier New"/>
              </a:rPr>
              <a:t>) is </a:t>
            </a:r>
            <a:r>
              <a:rPr lang="en-US" sz="2400" dirty="0" err="1">
                <a:latin typeface="Courier New"/>
                <a:cs typeface="Courier New"/>
              </a:rPr>
              <a:t>gc$aaac</a:t>
            </a:r>
            <a:endParaRPr lang="en-US" sz="2400" dirty="0">
              <a:latin typeface="Courier New"/>
              <a:cs typeface="Courier New"/>
            </a:endParaRPr>
          </a:p>
          <a:p>
            <a:pPr marL="457200" indent="-457200">
              <a:buAutoNum type="arabicPeriod"/>
            </a:pPr>
            <a:r>
              <a:rPr lang="en-US" sz="2400" dirty="0">
                <a:cs typeface="Courier New"/>
              </a:rPr>
              <a:t>searching</a:t>
            </a:r>
            <a:r>
              <a:rPr lang="en-US" sz="2400" dirty="0"/>
              <a:t> </a:t>
            </a:r>
          </a:p>
        </p:txBody>
      </p:sp>
      <p:sp>
        <p:nvSpPr>
          <p:cNvPr id="3" name="Slide Number Placeholder 2"/>
          <p:cNvSpPr>
            <a:spLocks noGrp="1"/>
          </p:cNvSpPr>
          <p:nvPr>
            <p:ph type="sldNum" sz="quarter" idx="12"/>
          </p:nvPr>
        </p:nvSpPr>
        <p:spPr/>
        <p:txBody>
          <a:bodyPr/>
          <a:lstStyle/>
          <a:p>
            <a:fld id="{9DA039C4-C5F2-1743-BB7A-5D831266C61E}" type="slidenum">
              <a:rPr lang="en-US" smtClean="0"/>
              <a:t>9</a:t>
            </a:fld>
            <a:endParaRPr lang="en-US"/>
          </a:p>
        </p:txBody>
      </p:sp>
      <p:sp>
        <p:nvSpPr>
          <p:cNvPr id="5" name="Rounded Rectangle 4"/>
          <p:cNvSpPr/>
          <p:nvPr/>
        </p:nvSpPr>
        <p:spPr>
          <a:xfrm>
            <a:off x="3097386" y="4370787"/>
            <a:ext cx="267514" cy="457207"/>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ounded Rectangle 23"/>
          <p:cNvSpPr/>
          <p:nvPr/>
        </p:nvSpPr>
        <p:spPr>
          <a:xfrm>
            <a:off x="5041376" y="4078692"/>
            <a:ext cx="215013" cy="228603"/>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0909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17937</TotalTime>
  <Words>3178</Words>
  <Application>Microsoft Macintosh PowerPoint</Application>
  <PresentationFormat>On-screen Show (4:3)</PresentationFormat>
  <Paragraphs>547</Paragraphs>
  <Slides>37</Slides>
  <Notes>8</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37</vt:i4>
      </vt:variant>
    </vt:vector>
  </HeadingPairs>
  <TitlesOfParts>
    <vt:vector size="46" baseType="lpstr">
      <vt:lpstr>Zapf Dingbats</vt:lpstr>
      <vt:lpstr>Arial</vt:lpstr>
      <vt:lpstr>Calibri</vt:lpstr>
      <vt:lpstr>Courier</vt:lpstr>
      <vt:lpstr>Courier New</vt:lpstr>
      <vt:lpstr>Palatino Linotype</vt:lpstr>
      <vt:lpstr>Times New Roman</vt:lpstr>
      <vt:lpstr>Wingdings</vt:lpstr>
      <vt:lpstr>Office Theme</vt:lpstr>
      <vt:lpstr>Alignment (II)  Bioinformatics Applications (PLPTH813)</vt:lpstr>
      <vt:lpstr>Alignment I - review</vt:lpstr>
      <vt:lpstr>Relationship among different algorithms</vt:lpstr>
      <vt:lpstr>Alignment is a central step for most NGS analyses</vt:lpstr>
      <vt:lpstr>Short-read alignments</vt:lpstr>
      <vt:lpstr>Indexing speeds up searching</vt:lpstr>
      <vt:lpstr>Indexing algorithms</vt:lpstr>
      <vt:lpstr>Burrows–Wheeler transform</vt:lpstr>
      <vt:lpstr>Matching algorithms in Bowtie and BWA </vt:lpstr>
      <vt:lpstr>BWA searching</vt:lpstr>
      <vt:lpstr>BWA searching</vt:lpstr>
      <vt:lpstr>Working flow</vt:lpstr>
      <vt:lpstr>Alignment issues</vt:lpstr>
      <vt:lpstr>Solutions</vt:lpstr>
      <vt:lpstr>The aligner: BWA</vt:lpstr>
      <vt:lpstr>Align queries (reads) to the reference with BWA-MEM</vt:lpstr>
      <vt:lpstr>Build a BWA sequence index database</vt:lpstr>
      <vt:lpstr>Fig. 1. Evaluation on aligning simulated reads. Simulated reads were mapped to the primary assembly of human genome ...</vt:lpstr>
      <vt:lpstr>Question</vt:lpstr>
      <vt:lpstr>Alignment format: SAM</vt:lpstr>
      <vt:lpstr>More about SAM/BAM format and samtools</vt:lpstr>
      <vt:lpstr>SAM section 1: headers</vt:lpstr>
      <vt:lpstr>SAM section 2: the alignment section</vt:lpstr>
      <vt:lpstr>FLAG (for single-end or paired-end reads)</vt:lpstr>
      <vt:lpstr>Problem: explain these decimal FLAG numbers </vt:lpstr>
      <vt:lpstr>MAPQ: Mapping quality</vt:lpstr>
      <vt:lpstr>Factors influencing mapping quality</vt:lpstr>
      <vt:lpstr>A read with a high mapping score</vt:lpstr>
      <vt:lpstr>CIGAR</vt:lpstr>
      <vt:lpstr>Binary Alignment/Map format (BAM)</vt:lpstr>
      <vt:lpstr>SAMtools</vt:lpstr>
      <vt:lpstr>Conversion between SAM and BAM</vt:lpstr>
      <vt:lpstr>Visualization</vt:lpstr>
      <vt:lpstr>Integrative Genomics Viewer (IGV)</vt:lpstr>
      <vt:lpstr>PowerPoint Presentation</vt:lpstr>
      <vt:lpstr>Data for IGV</vt:lpstr>
      <vt:lpstr>IGV example</vt:lpstr>
    </vt:vector>
  </TitlesOfParts>
  <Company>Kansas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Bioinformatics Applications (PLPTH613)</dc:title>
  <dc:creator>Sanzhen Liu</dc:creator>
  <cp:lastModifiedBy>Sanzhen Liu</cp:lastModifiedBy>
  <cp:revision>198</cp:revision>
  <dcterms:created xsi:type="dcterms:W3CDTF">2014-12-15T18:58:14Z</dcterms:created>
  <dcterms:modified xsi:type="dcterms:W3CDTF">2021-02-12T18:52:53Z</dcterms:modified>
</cp:coreProperties>
</file>